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275" r:id="rId2"/>
    <p:sldMasterId id="2147484806" r:id="rId3"/>
    <p:sldMasterId id="2147484819" r:id="rId4"/>
    <p:sldMasterId id="2147486160" r:id="rId5"/>
    <p:sldMasterId id="2147486173" r:id="rId6"/>
  </p:sldMasterIdLst>
  <p:notesMasterIdLst>
    <p:notesMasterId r:id="rId33"/>
  </p:notesMasterIdLst>
  <p:sldIdLst>
    <p:sldId id="312" r:id="rId7"/>
    <p:sldId id="341" r:id="rId8"/>
    <p:sldId id="342" r:id="rId9"/>
    <p:sldId id="343" r:id="rId10"/>
    <p:sldId id="324" r:id="rId11"/>
    <p:sldId id="258" r:id="rId12"/>
    <p:sldId id="339" r:id="rId13"/>
    <p:sldId id="340" r:id="rId14"/>
    <p:sldId id="302" r:id="rId15"/>
    <p:sldId id="261" r:id="rId16"/>
    <p:sldId id="299" r:id="rId17"/>
    <p:sldId id="321" r:id="rId18"/>
    <p:sldId id="333" r:id="rId19"/>
    <p:sldId id="283" r:id="rId20"/>
    <p:sldId id="325" r:id="rId21"/>
    <p:sldId id="326" r:id="rId22"/>
    <p:sldId id="314" r:id="rId23"/>
    <p:sldId id="300" r:id="rId24"/>
    <p:sldId id="332" r:id="rId25"/>
    <p:sldId id="327" r:id="rId26"/>
    <p:sldId id="323" r:id="rId27"/>
    <p:sldId id="266" r:id="rId28"/>
    <p:sldId id="322" r:id="rId29"/>
    <p:sldId id="310" r:id="rId30"/>
    <p:sldId id="267" r:id="rId31"/>
    <p:sldId id="345" r:id="rId32"/>
  </p:sldIdLst>
  <p:sldSz cx="9144000" cy="6858000" type="screen4x3"/>
  <p:notesSz cx="6858000" cy="9144000"/>
  <p:defaultTextStyle>
    <a:defPPr>
      <a:defRPr lang="pt-PT"/>
    </a:defPPr>
    <a:lvl1pPr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33"/>
    <a:srgbClr val="00FF00"/>
    <a:srgbClr val="FFCC00"/>
    <a:srgbClr val="003300"/>
    <a:srgbClr val="99FF33"/>
    <a:srgbClr val="FF00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87" autoAdjust="0"/>
    <p:restoredTop sz="94710" autoAdjust="0"/>
  </p:normalViewPr>
  <p:slideViewPr>
    <p:cSldViewPr>
      <p:cViewPr>
        <p:scale>
          <a:sx n="77" d="100"/>
          <a:sy n="77" d="100"/>
        </p:scale>
        <p:origin x="-9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6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98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9CAA2E7-B441-4B61-BCF6-5AF0DA95C0FF}" type="datetimeFigureOut">
              <a:rPr lang="pt-PT"/>
              <a:pPr>
                <a:defRPr/>
              </a:pPr>
              <a:t>13-11-2013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8ACC097-F755-4D20-B120-F51A5C89A65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8184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8602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22CF126-F220-4256-BE37-B4C33B601D5C}" type="slidenum">
              <a:rPr lang="pt-PT" sz="1200" smtClean="0"/>
              <a:pPr eaLnBrk="1" hangingPunct="1"/>
              <a:t>12</a:t>
            </a:fld>
            <a:endParaRPr lang="pt-PT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810BC-16C4-4DC4-8A40-A7F1895F64A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37156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C85EE-ACA2-4180-9506-8697B06C804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349702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F9D75-AA9B-417B-B708-3FAE54BB1BF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63614171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3E02D-7EC6-4A7D-A5C6-7580E6EFE1B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120372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84A16-CAF8-494B-BAE3-C6DF4D8A8B0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306088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FF19F-2594-48C9-A714-3C9CB238B7E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597301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08D7E-5A3A-46C4-8F25-85818F33987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585077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042B8-9FB9-47AD-A4DA-F92B15C92F0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3325583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E9B09-51D4-43B6-BF97-A4DFAA23566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9586527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F6750-9658-497E-BDED-09975CCD08E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2886529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63412-915D-4436-86B1-B26889DBDCD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2863182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D2332-4EA3-4DD6-8361-BBC467218E5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906802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7899F-BC86-4A4F-B14E-B937151E95A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9655671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EB9DC-A9BB-499E-9687-428F0DFC0DF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089522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2DC11-114E-4348-A8B8-0AB49AE36C4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6598287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7ECCB-BE32-432B-A84E-13B2E61F5B9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85232631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9645C-5E8C-436D-8312-EE5E34F45D9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26122021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C0B2B-B26D-4CE3-AAB6-B8C5156501F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164413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761FE-A1D9-4659-ADE1-FE0D4920834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915507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E15D2-A60E-49F6-BAC4-8CD9E67F58F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5529035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EF9F5-F944-479A-B9EC-2DAAF8C61BA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065736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9E82A-FDA6-4BB5-A823-0B0C5675FBB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8066711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A181D-09BC-4A31-9934-1752D8BAB6C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6064284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D47F9-C98E-46CE-B41D-E431773612B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17832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E33D-231F-4E64-99D6-1DD39D37914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01072568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2F36D-EE9A-4092-9B54-1A7073FED92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95989354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381F9-9646-402F-89A1-F5E54E58B76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9184442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E679F-41FA-4CE1-B12A-A7D2E60FDDB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8021573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276E9-F880-45F4-AC4D-36FB81B3B6C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4375456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189E1-D2DA-4DFD-9166-D23A2670879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02507421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5BA0C-E1C5-486A-B293-309E13A256B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837681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5C061-E2D1-48D0-9EF1-B87E4C972E7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9213550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EB41D-6638-4009-A6D1-047CAEC1D35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755846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D4AC-BC39-4308-B863-441A5009598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7957635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35544-25BB-4304-9183-80C2E0CEB46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98587615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0D689-33BE-4415-B042-17541D03D2E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34840320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5413C-A2EE-440F-9BAF-F90C0B477D1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6828912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C989F-B2EA-4E3E-9561-8D5BD12FEA8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5637446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DCCB9-F029-47CC-814E-F7C7EADC60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73215846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EC093-F49E-445E-AFD6-63689C56E66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90487537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D8916-CCF1-4C03-B235-690485C2921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2512267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FA341-A15E-407F-B31F-C5C5C7E7B4F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931110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B4843-6927-49F2-9BB1-D6E135F4300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3132817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13CB1-43BD-43BA-B65D-D02B51012D9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778870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8DC14-4B12-4D4D-9E7B-810053ED702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79706897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A8FD7-3D02-4E81-B185-496FAD1DC13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14565314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60AE8-D650-4687-A41E-66268465BD6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1995242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ACA16-A09B-405C-B5AF-A631729FC11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8747621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88C9E-86A2-4901-B998-8A69CEB4103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04050220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5B735-FE2B-4A00-BBAE-4A77B8DAE53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58690448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F3CCE-F716-4E0A-8E70-19CB22DD98D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02714173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4AC25-B226-4978-964A-8B41DB55A4E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05296711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E781F-EF5C-4348-9CEB-802AFFBB207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0756376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2E52E-1D71-4F0F-8A0F-4917DDE2A8D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82013430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4E50F-FE4C-4EC2-8872-AF5EB759E84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1106782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F0563-54C8-4CC7-8954-7D3D386C7F1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39704390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E6E6D-126D-4F3B-8F39-60CFF502CE8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7083311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64697-6B0F-4397-B798-C462210155B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733539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F7A9E-43B9-46A0-99BC-777A92B0F3D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3953250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2E7C2-2226-42BD-B9F3-974FA553F54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46312543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59623-AA34-43F8-92D6-A5D19919DE0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8779321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11CB3-721A-433D-8D39-EF2D4F0FD2C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31067641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76659-3F70-4377-8277-8D00F492B5F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5275644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B1959-0A08-48CD-8D40-B3D3C81365E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54356392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1F080-D329-4AAD-BE84-FCC2385E207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59793185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443F5-47DE-4E97-968B-418894378E6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82966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05776-91B8-496D-8502-617DBED366A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92465430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A72EB-3362-4660-9A44-AA86D45907A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781184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C0D72-60DA-47A3-A3C5-C119EF581BB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06305866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C5A19-656D-4597-9A89-EC99FD5F4EA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902442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88E0B-78F2-48B8-9222-078CD1366B1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782221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E766F-B6C2-45B6-ACA0-D141C970549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4762041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471A0D95-B7B5-4F89-ACF2-E25CC4C24CC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26" r:id="rId1"/>
    <p:sldLayoutId id="2147486527" r:id="rId2"/>
    <p:sldLayoutId id="2147486528" r:id="rId3"/>
    <p:sldLayoutId id="2147486529" r:id="rId4"/>
    <p:sldLayoutId id="2147486530" r:id="rId5"/>
    <p:sldLayoutId id="2147486531" r:id="rId6"/>
    <p:sldLayoutId id="2147486532" r:id="rId7"/>
    <p:sldLayoutId id="2147486533" r:id="rId8"/>
    <p:sldLayoutId id="2147486534" r:id="rId9"/>
    <p:sldLayoutId id="2147486535" r:id="rId10"/>
    <p:sldLayoutId id="2147486536" r:id="rId11"/>
    <p:sldLayoutId id="2147486537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A3D120D8-E511-447A-BFB2-03F1A05FBD6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2068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9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2056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2066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7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7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2064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5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8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2062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3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38" r:id="rId1"/>
    <p:sldLayoutId id="2147486504" r:id="rId2"/>
    <p:sldLayoutId id="2147486505" r:id="rId3"/>
    <p:sldLayoutId id="2147486506" r:id="rId4"/>
    <p:sldLayoutId id="2147486507" r:id="rId5"/>
    <p:sldLayoutId id="2147486508" r:id="rId6"/>
    <p:sldLayoutId id="2147486509" r:id="rId7"/>
    <p:sldLayoutId id="2147486510" r:id="rId8"/>
    <p:sldLayoutId id="2147486511" r:id="rId9"/>
    <p:sldLayoutId id="2147486512" r:id="rId10"/>
    <p:sldLayoutId id="2147486513" r:id="rId11"/>
    <p:sldLayoutId id="2147486514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7A2BE252-835A-47FB-A5D0-BE23C0770B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3092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3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3080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3090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1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1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3088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9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2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3086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7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3084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5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39" r:id="rId1"/>
    <p:sldLayoutId id="2147486515" r:id="rId2"/>
    <p:sldLayoutId id="2147486516" r:id="rId3"/>
    <p:sldLayoutId id="2147486517" r:id="rId4"/>
    <p:sldLayoutId id="2147486518" r:id="rId5"/>
    <p:sldLayoutId id="2147486519" r:id="rId6"/>
    <p:sldLayoutId id="2147486520" r:id="rId7"/>
    <p:sldLayoutId id="2147486521" r:id="rId8"/>
    <p:sldLayoutId id="2147486522" r:id="rId9"/>
    <p:sldLayoutId id="2147486523" r:id="rId10"/>
    <p:sldLayoutId id="2147486524" r:id="rId11"/>
    <p:sldLayoutId id="2147486525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6D1D98BD-E143-4FF2-B381-61F5C91E7E5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16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7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4104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14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5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5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2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3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6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0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1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08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9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40" r:id="rId1"/>
    <p:sldLayoutId id="2147486541" r:id="rId2"/>
    <p:sldLayoutId id="2147486542" r:id="rId3"/>
    <p:sldLayoutId id="2147486543" r:id="rId4"/>
    <p:sldLayoutId id="2147486544" r:id="rId5"/>
    <p:sldLayoutId id="2147486545" r:id="rId6"/>
    <p:sldLayoutId id="2147486546" r:id="rId7"/>
    <p:sldLayoutId id="2147486547" r:id="rId8"/>
    <p:sldLayoutId id="2147486548" r:id="rId9"/>
    <p:sldLayoutId id="2147486549" r:id="rId10"/>
    <p:sldLayoutId id="2147486550" r:id="rId11"/>
    <p:sldLayoutId id="2147486551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D54F0586-030C-44F0-9861-AC50B7BDFDB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140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41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5128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5138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9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5129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5136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7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5130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5134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5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5132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5133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52" r:id="rId1"/>
    <p:sldLayoutId id="2147486553" r:id="rId2"/>
    <p:sldLayoutId id="2147486554" r:id="rId3"/>
    <p:sldLayoutId id="2147486555" r:id="rId4"/>
    <p:sldLayoutId id="2147486556" r:id="rId5"/>
    <p:sldLayoutId id="2147486557" r:id="rId6"/>
    <p:sldLayoutId id="2147486558" r:id="rId7"/>
    <p:sldLayoutId id="2147486559" r:id="rId8"/>
    <p:sldLayoutId id="2147486560" r:id="rId9"/>
    <p:sldLayoutId id="2147486561" r:id="rId10"/>
    <p:sldLayoutId id="2147486562" r:id="rId11"/>
    <p:sldLayoutId id="2147486563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2CCC987C-F4D4-4375-A557-70570D1B83F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615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616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16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615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616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16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15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616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16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15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615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15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615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15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64" r:id="rId1"/>
    <p:sldLayoutId id="2147486565" r:id="rId2"/>
    <p:sldLayoutId id="2147486566" r:id="rId3"/>
    <p:sldLayoutId id="2147486567" r:id="rId4"/>
    <p:sldLayoutId id="2147486568" r:id="rId5"/>
    <p:sldLayoutId id="2147486569" r:id="rId6"/>
    <p:sldLayoutId id="2147486570" r:id="rId7"/>
    <p:sldLayoutId id="2147486571" r:id="rId8"/>
    <p:sldLayoutId id="2147486572" r:id="rId9"/>
    <p:sldLayoutId id="2147486573" r:id="rId10"/>
    <p:sldLayoutId id="2147486574" r:id="rId11"/>
    <p:sldLayoutId id="2147486575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7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jpeg"/><Relationship Id="rId11" Type="http://schemas.openxmlformats.org/officeDocument/2006/relationships/image" Target="../media/image27.png"/><Relationship Id="rId5" Type="http://schemas.openxmlformats.org/officeDocument/2006/relationships/image" Target="../media/image23.png"/><Relationship Id="rId10" Type="http://schemas.openxmlformats.org/officeDocument/2006/relationships/image" Target="../media/image17.wmf"/><Relationship Id="rId4" Type="http://schemas.openxmlformats.org/officeDocument/2006/relationships/image" Target="../media/image22.jpeg"/><Relationship Id="rId9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7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537268" y="2492896"/>
            <a:ext cx="5472113" cy="792088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No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 Ciclo A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:</a:t>
            </a:r>
          </a:p>
        </p:txBody>
      </p:sp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2915817" y="3501009"/>
            <a:ext cx="5832648" cy="26642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Louvamos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 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PAI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,</a:t>
            </a:r>
          </a:p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Filho e o Espírito</a:t>
            </a:r>
          </a:p>
        </p:txBody>
      </p:sp>
      <p:pic>
        <p:nvPicPr>
          <p:cNvPr id="58372" name="Picture 4" descr="DOLPH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546">
            <a:off x="581025" y="3983038"/>
            <a:ext cx="2786063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WordArt 5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2804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Os 3 Ciclos</a:t>
            </a:r>
          </a:p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Litúrgicos</a:t>
            </a: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1692275" y="3789363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58375" name="WordArt 7"/>
          <p:cNvSpPr>
            <a:spLocks noChangeArrowheads="1" noChangeShapeType="1" noTextEdit="1"/>
          </p:cNvSpPr>
          <p:nvPr/>
        </p:nvSpPr>
        <p:spPr bwMode="auto">
          <a:xfrm>
            <a:off x="468313" y="5084763"/>
            <a:ext cx="5746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58376" name="WordArt 8"/>
          <p:cNvSpPr>
            <a:spLocks noChangeArrowheads="1" noChangeShapeType="1" noTextEdit="1"/>
          </p:cNvSpPr>
          <p:nvPr/>
        </p:nvSpPr>
        <p:spPr bwMode="auto">
          <a:xfrm>
            <a:off x="1908175" y="5445125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857250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8" name="Rectângulo 7"/>
          <p:cNvSpPr/>
          <p:nvPr/>
        </p:nvSpPr>
        <p:spPr>
          <a:xfrm>
            <a:off x="323850" y="1500188"/>
            <a:ext cx="8640763" cy="5529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1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“Jesus tomou consigo Pedro, Tiago e João, seu irmão,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levou-os, em particular, a um alto monte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transfigurou-Se diante deles: o seu rosto ficou resplandecente como o sol, e as suas vestes tornaram-se brancas como a luz. E apareceram Moisés e Elias a falar com Ele. Pedro disse a Jesus: «Senhor, como é bom estarmos aqui! Se quiseres, farei aqui três tendas: uma para Ti, outra para Moisés e outra para Elias». Ainda ele falava,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quando uma nuvem luminosa os cobriu com a sua sombra,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da nuvem uma voz dizia: «Este é o meu Filho muito amado, no qual pus toda a minha complacência. Escutai-O».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 ouvirem estas palavras, os discípulos caíram de rosto por terra e assustaram-se muito. Então Jesus aproximou-Se e, tocando-os, disse: «Levantai-vos e não temais».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Erguendo os olhos, eles não viram mais ninguém, senão Jesus. Ao descerem do monte, Jesus deu-lhes esta ordem: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«Não conteis a ninguém esta visão,</a:t>
            </a:r>
          </a:p>
          <a:p>
            <a:pPr algn="l">
              <a:lnSpc>
                <a:spcPts val="21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até o Filho do homem ressuscitar dos mortos»”.    (Mt 17)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  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                                                  </a:t>
            </a:r>
          </a:p>
        </p:txBody>
      </p:sp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1576759" y="1022530"/>
            <a:ext cx="3571305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569325" cy="5616575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Deus, Pai todo-poderoso,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Criador do céu e da terra, de todas as coisas visíveis e invisíveis.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Senhor, Jesus Cristo, Filho Unigénito de Deus,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nascido do Pai  antes de todos os séculos: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Deus de Deus, Luz de Luz, Deus verdadeiro de Deus verdadeiro.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Gerado, não criado, consubstancial ao Pai.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Por Ele todas as coisas foram feitas.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por nós, homens, e para nossa salvação desceu dos Céus.  </a:t>
            </a:r>
            <a:r>
              <a:rPr lang="pt-PT" sz="1800" smtClean="0">
                <a:latin typeface="Arial" charset="0"/>
              </a:rPr>
              <a:t>( / )</a:t>
            </a:r>
            <a:r>
              <a:rPr lang="pt-PT" sz="1800" b="1" smtClean="0">
                <a:latin typeface="Arial" charset="0"/>
              </a:rPr>
              <a:t>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    E encarnou pelo Espírito Santo, no seio da Virgem Maria, e Se fez homem.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Também por nós foi crucificado sob Pôncio Pilatos;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padeceu e foi sepultado.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Ressuscitou ao terceiro dia, conforme as Escrituras e subiu aos Céus,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onde está sentado à direita do Pai.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 novo há de vir na sua glória, para julgar os vivos e os mortos,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o Seu Reino não terá fim.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no Espírito Santo, Senhor que dá a vida, e procede do Pai e do Filho;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com o Pai e o Filho é adorado e glorificado: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Ele que falou pelos Profetas.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na Igreja una, santa, católica e apostólica.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Professo um só batismo para remissão dos pecados.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espero a ressurreição dos mortos,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a vida do mundo que há de vir.</a:t>
            </a:r>
            <a:r>
              <a:rPr lang="pt-PT" sz="1800" b="1" i="1" smtClean="0">
                <a:latin typeface="Arial" charset="0"/>
              </a:rPr>
              <a:t>  Ámen.</a:t>
            </a:r>
            <a:r>
              <a:rPr lang="pt-PT" sz="1800" smtClean="0">
                <a:latin typeface="Arial" charset="0"/>
                <a:sym typeface="Wingdings" pitchFamily="2" charset="2"/>
              </a:rPr>
              <a:t> </a:t>
            </a:r>
          </a:p>
        </p:txBody>
      </p:sp>
      <p:sp>
        <p:nvSpPr>
          <p:cNvPr id="68611" name="WordArt 3"/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4824413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"/>
                <a:cs typeface="Arial"/>
              </a:rPr>
              <a:t>Profissão de Fé (Credo)</a:t>
            </a:r>
          </a:p>
        </p:txBody>
      </p:sp>
      <p:sp>
        <p:nvSpPr>
          <p:cNvPr id="68612" name="Line 4"/>
          <p:cNvSpPr>
            <a:spLocks noChangeShapeType="1"/>
          </p:cNvSpPr>
          <p:nvPr/>
        </p:nvSpPr>
        <p:spPr bwMode="auto">
          <a:xfrm>
            <a:off x="1403350" y="765175"/>
            <a:ext cx="4751388" cy="0"/>
          </a:xfrm>
          <a:prstGeom prst="line">
            <a:avLst/>
          </a:prstGeom>
          <a:noFill/>
          <a:ln w="3175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Line 6"/>
          <p:cNvSpPr>
            <a:spLocks noChangeShapeType="1"/>
          </p:cNvSpPr>
          <p:nvPr/>
        </p:nvSpPr>
        <p:spPr bwMode="auto">
          <a:xfrm flipV="1">
            <a:off x="3132138" y="1844675"/>
            <a:ext cx="489585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4445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/>
          </a:p>
        </p:txBody>
      </p:sp>
      <p:sp>
        <p:nvSpPr>
          <p:cNvPr id="26631" name="WordArt 7"/>
          <p:cNvSpPr>
            <a:spLocks noChangeArrowheads="1" noChangeShapeType="1" noTextEdit="1"/>
          </p:cNvSpPr>
          <p:nvPr/>
        </p:nvSpPr>
        <p:spPr bwMode="auto">
          <a:xfrm>
            <a:off x="500063" y="357188"/>
            <a:ext cx="82073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endParaRPr lang="pt-PT" sz="3600" kern="10" spc="50" baseline="0" dirty="0">
              <a:ln w="11430"/>
              <a:gradFill>
                <a:gsLst>
                  <a:gs pos="25000">
                    <a:srgbClr val="9933FF">
                      <a:satMod val="155000"/>
                    </a:srgbClr>
                  </a:gs>
                  <a:gs pos="100000">
                    <a:srgbClr val="9933FF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64121" y="407862"/>
            <a:ext cx="8212335" cy="5008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ORAÇÃO UNIVERSAL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179388" y="2060575"/>
            <a:ext cx="8713787" cy="332422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Oramos... a Deus Pai, que nos diz: “Escutai </a:t>
            </a:r>
          </a:p>
          <a:p>
            <a:pPr lvl="1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 Meu Filho muito amado”.  </a:t>
            </a:r>
          </a:p>
          <a:p>
            <a:pPr lvl="1" algn="l">
              <a:defRPr/>
            </a:pPr>
            <a:r>
              <a:rPr lang="pt-PT" sz="2100" i="1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    Agora pedimos que nos transfigure por dentro:</a:t>
            </a:r>
          </a:p>
          <a:p>
            <a:pPr lvl="1" algn="l">
              <a:defRPr/>
            </a:pPr>
            <a:endParaRPr lang="pt-PT" sz="2100" spc="100" baseline="0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lvl="2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para encontrarmos o sentido das nossas cruzes…</a:t>
            </a:r>
          </a:p>
          <a:p>
            <a:pPr lvl="2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para, na luta diária, pensarmos na Glória futura... </a:t>
            </a:r>
          </a:p>
          <a:p>
            <a:pPr lvl="2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a nós e aos que não aceitam Jesus como Deus…</a:t>
            </a:r>
          </a:p>
          <a:p>
            <a:pPr lvl="2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e que a nossa Comunidade tenha a força e 		 a fidelidade para levar a cruz sem desanimar…</a:t>
            </a:r>
          </a:p>
          <a:p>
            <a:pPr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1258888" y="5135563"/>
            <a:ext cx="7058025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MUDA, Ó PAI,</a:t>
            </a:r>
          </a:p>
          <a:p>
            <a:pPr algn="l">
              <a:spcAft>
                <a:spcPts val="0"/>
              </a:spcAft>
              <a:defRPr/>
            </a:pP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AS  NOSSAS  TREVAS  EM  LUZ !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3131840" y="1268760"/>
            <a:ext cx="4896594" cy="606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Oração dos Fiéis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Line 7"/>
          <p:cNvSpPr>
            <a:spLocks noChangeShapeType="1"/>
          </p:cNvSpPr>
          <p:nvPr/>
        </p:nvSpPr>
        <p:spPr bwMode="auto">
          <a:xfrm>
            <a:off x="539750" y="3357563"/>
            <a:ext cx="7920038" cy="0"/>
          </a:xfrm>
          <a:prstGeom prst="line">
            <a:avLst/>
          </a:prstGeom>
          <a:noFill/>
          <a:ln w="508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651" name="WordArt 9"/>
          <p:cNvSpPr>
            <a:spLocks noChangeArrowheads="1" noChangeShapeType="1"/>
          </p:cNvSpPr>
          <p:nvPr/>
        </p:nvSpPr>
        <p:spPr bwMode="auto">
          <a:xfrm>
            <a:off x="500034" y="571480"/>
            <a:ext cx="8175653" cy="55927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80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Liturgia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EUCARÍSTICA</a:t>
            </a:r>
          </a:p>
        </p:txBody>
      </p:sp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6558">
            <a:off x="1657705" y="1561864"/>
            <a:ext cx="4263948" cy="4464328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61549"/>
            <a:ext cx="4269837" cy="4061955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2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10" descr="http://t2.gstatic.com/images?q=tbn:ANd9GcRgUNZc0hc4GrRqtp4WhOVcbJLfHZc81Vzq-XkeAPZqeMP7MGeaf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363" y="1628774"/>
            <a:ext cx="4226676" cy="35284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1989138"/>
            <a:ext cx="7353300" cy="403225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SENHOR, SÃO MUITOS OS NOSSOS PECADOS,</a:t>
            </a:r>
          </a:p>
          <a:p>
            <a:pPr>
              <a:buFontTx/>
              <a:buNone/>
              <a:defRPr/>
            </a:pP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INFINITO É O VOSSO AMOR.</a:t>
            </a:r>
          </a:p>
          <a:p>
            <a:pPr>
              <a:buFontTx/>
              <a:buNone/>
              <a:defRPr/>
            </a:pP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PERDOAI-NOS E RECEBEI-NOS</a:t>
            </a:r>
          </a:p>
          <a:p>
            <a:pPr>
              <a:buFontTx/>
              <a:buNone/>
              <a:defRPr/>
            </a:pP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COMO VOSSOS FILHOS, SENHOR!</a:t>
            </a:r>
          </a:p>
          <a:p>
            <a:pPr>
              <a:buFontTx/>
              <a:buNone/>
              <a:defRPr/>
            </a:pP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</a:t>
            </a:r>
          </a:p>
          <a:p>
            <a:pPr marL="1168400">
              <a:buFontTx/>
              <a:buNone/>
              <a:defRPr/>
            </a:pP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1. O silêncio de Deus é como a noite</a:t>
            </a:r>
          </a:p>
          <a:p>
            <a:pPr marL="1168400">
              <a:buFontTx/>
              <a:buNone/>
              <a:defRPr/>
            </a:pP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que tombou sobre a terra adormecida.</a:t>
            </a:r>
          </a:p>
          <a:p>
            <a:pPr marL="1168400">
              <a:buFontTx/>
              <a:buNone/>
              <a:defRPr/>
            </a:pP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O pecado dos homens continua</a:t>
            </a:r>
          </a:p>
          <a:p>
            <a:pPr marL="1168400">
              <a:buFontTx/>
              <a:buNone/>
              <a:defRPr/>
            </a:pP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a ocultar a Palavra do Senhor.</a:t>
            </a:r>
          </a:p>
          <a:p>
            <a:pPr>
              <a:buFontTx/>
              <a:buNone/>
              <a:defRPr/>
            </a:pPr>
            <a:endParaRPr lang="pt-PT" sz="2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Line 4"/>
          <p:cNvSpPr>
            <a:spLocks noChangeShapeType="1"/>
          </p:cNvSpPr>
          <p:nvPr/>
        </p:nvSpPr>
        <p:spPr bwMode="auto">
          <a:xfrm flipV="1">
            <a:off x="428625" y="857250"/>
            <a:ext cx="8243888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1686" name="Line 6"/>
          <p:cNvSpPr>
            <a:spLocks noChangeShapeType="1"/>
          </p:cNvSpPr>
          <p:nvPr/>
        </p:nvSpPr>
        <p:spPr bwMode="auto">
          <a:xfrm>
            <a:off x="1357313" y="1484313"/>
            <a:ext cx="3527425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1687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8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9" y="5915502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57313" y="980728"/>
            <a:ext cx="3574727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Ofertório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270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270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270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958850"/>
            <a:ext cx="8208962" cy="5494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Prep. das Oferendas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pão   … 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Pão da vida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vinho  …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Vinho da salvação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Orai, irmãos, para que o meu e vosso sacrifício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seja aceite por Deus Pai todo-poderoso.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Receba o Senhor por tuas mãos este Sacrifício, 	para glória do Seu nome,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para nosso bem e de toda a santa Igreja.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271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63594" y="140494"/>
            <a:ext cx="8223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62825" y="396875"/>
            <a:ext cx="7683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3731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3732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3733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900113" y="1239838"/>
            <a:ext cx="7775575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</a:p>
          <a:p>
            <a:pPr algn="r">
              <a:spcAft>
                <a:spcPts val="600"/>
              </a:spcAft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Oração Eucarística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 Senhor esteja convosco.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Ele está no meio de nós.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Corações ao alto.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nosso coração está em Deus.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Dêmos graças ao Senhor nosso Deus.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É nosso dever, é nossa salvação.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                 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237288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3737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63594" y="140494"/>
            <a:ext cx="8223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8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62825" y="396875"/>
            <a:ext cx="7683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4755" name="Picture 14" descr="http://t0.gstatic.com/images?q=tbn:ANd9GcSjXCt4Dlc9LnN4k2eW0nChrlnkZnpnHI0bhLvWyqjVMpD_sj7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428750"/>
            <a:ext cx="5500688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12" descr="http://t3.gstatic.com/images?q=tbn:ANd9GcSBhafM8LHM4Otx_XiIhw7obsYcJ3kFIPBub98bmib8TIWe1kO9D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714750"/>
            <a:ext cx="3051175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428875" y="1643063"/>
            <a:ext cx="5429250" cy="4786312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Santo, Santo, Santo,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Senhor Deus do Universo.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O céu e a terra proclamam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Vossa glória.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Bendito O que vem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em nome do Senhor.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  <a:endParaRPr lang="pt-PT" sz="3000" b="1" i="1" spc="10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  <p:sp>
        <p:nvSpPr>
          <p:cNvPr id="74758" name="Line 7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4759" name="Line 9"/>
          <p:cNvSpPr>
            <a:spLocks noChangeShapeType="1"/>
          </p:cNvSpPr>
          <p:nvPr/>
        </p:nvSpPr>
        <p:spPr bwMode="auto">
          <a:xfrm>
            <a:off x="1331913" y="1484313"/>
            <a:ext cx="2927350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4760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0732" y="264319"/>
            <a:ext cx="79375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1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15200" y="509588"/>
            <a:ext cx="750888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28416" y="1022530"/>
            <a:ext cx="2955552" cy="3902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Santo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125538"/>
            <a:ext cx="8208962" cy="5399087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spcAft>
                <a:spcPct val="50000"/>
              </a:spcAft>
            </a:pPr>
            <a:r>
              <a:rPr lang="pt-PT" sz="1600" i="1" smtClean="0">
                <a:latin typeface="Arial" charset="0"/>
              </a:rPr>
              <a:t>                                                                       </a:t>
            </a:r>
            <a:r>
              <a:rPr lang="pt-PT" sz="2000" i="1" smtClean="0">
                <a:latin typeface="Arial" charset="0"/>
              </a:rPr>
              <a:t>[ </a:t>
            </a:r>
            <a:r>
              <a:rPr lang="pt-PT" sz="1900" i="1" u="sng" smtClean="0">
                <a:latin typeface="Arial" charset="0"/>
              </a:rPr>
              <a:t>Após a </a:t>
            </a:r>
            <a:r>
              <a:rPr lang="pt-PT" sz="1900" b="1" i="1" u="sng" smtClean="0">
                <a:solidFill>
                  <a:srgbClr val="FF6600"/>
                </a:solidFill>
                <a:latin typeface="Arial" charset="0"/>
              </a:rPr>
              <a:t>Consagração</a:t>
            </a:r>
            <a:r>
              <a:rPr lang="pt-PT" sz="1900" i="1" smtClean="0">
                <a:latin typeface="Arial" charset="0"/>
              </a:rPr>
              <a:t> / À escolha</a:t>
            </a:r>
            <a:r>
              <a:rPr lang="pt-PT" sz="2000" i="1" smtClean="0">
                <a:latin typeface="Arial" charset="0"/>
              </a:rPr>
              <a:t> ]</a:t>
            </a:r>
            <a:r>
              <a:rPr lang="pt-PT" sz="1600" i="1" smtClean="0">
                <a:latin typeface="Arial" charset="0"/>
              </a:rPr>
              <a:t> </a:t>
            </a:r>
            <a:br>
              <a:rPr lang="pt-PT" sz="1600" i="1" smtClean="0">
                <a:latin typeface="Arial" charset="0"/>
              </a:rPr>
            </a:br>
            <a:r>
              <a:rPr lang="pt-PT" sz="1800" smtClean="0">
                <a:latin typeface="Arial" charset="0"/>
              </a:rPr>
              <a:t>(1ª)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1800" i="1" smtClean="0">
                <a:latin typeface="Arial" charset="0"/>
              </a:rPr>
              <a:t>P- </a:t>
            </a:r>
            <a:r>
              <a:rPr lang="pt-PT" sz="1800" i="1" u="sng" smtClean="0">
                <a:solidFill>
                  <a:srgbClr val="FFFF66"/>
                </a:solidFill>
                <a:latin typeface="Arial" charset="0"/>
              </a:rPr>
              <a:t>Mistério da fé</a:t>
            </a:r>
            <a:r>
              <a:rPr lang="pt-PT" sz="1800" i="1" smtClean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mtClean="0">
                <a:latin typeface="Arial" charset="0"/>
              </a:rPr>
              <a:t/>
            </a:r>
            <a:br>
              <a:rPr lang="pt-PT" sz="1800" i="1" smtClean="0">
                <a:latin typeface="Arial" charset="0"/>
              </a:rPr>
            </a:br>
            <a:r>
              <a:rPr lang="pt-PT" sz="1800" i="1" smtClean="0">
                <a:latin typeface="Arial" charset="0"/>
              </a:rPr>
              <a:t>      A- </a:t>
            </a:r>
            <a:r>
              <a:rPr lang="pt-PT" sz="1800" b="1" smtClean="0">
                <a:latin typeface="Arial" charset="0"/>
              </a:rPr>
              <a:t>Anunciamos, Senhor, a Vossa morte, 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         proclamamos a Vossa Ressurreição.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         Vinde, Senhor Jesus!</a:t>
            </a:r>
            <a:br>
              <a:rPr lang="pt-PT" sz="18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  </a:t>
            </a:r>
            <a:r>
              <a:rPr lang="pt-PT" sz="2000" b="1" smtClean="0">
                <a:latin typeface="Arial" charset="0"/>
              </a:rPr>
              <a:t/>
            </a:r>
            <a:br>
              <a:rPr lang="pt-PT" sz="20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/>
            </a:r>
            <a:br>
              <a:rPr lang="pt-PT" sz="8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	 </a:t>
            </a:r>
            <a:r>
              <a:rPr lang="pt-PT" sz="1800" smtClean="0">
                <a:latin typeface="Arial" charset="0"/>
              </a:rPr>
              <a:t>(2ª)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2600" i="1" smtClean="0">
                <a:latin typeface="Arial" charset="0"/>
              </a:rPr>
              <a:t>P- </a:t>
            </a:r>
            <a:r>
              <a:rPr lang="pt-PT" sz="2600" i="1" u="sng" smtClean="0">
                <a:solidFill>
                  <a:srgbClr val="FFFF66"/>
                </a:solidFill>
                <a:latin typeface="Arial" charset="0"/>
              </a:rPr>
              <a:t>Mistério admirável da nossa fé</a:t>
            </a:r>
            <a:r>
              <a:rPr lang="pt-PT" sz="2600" i="1" smtClean="0">
                <a:solidFill>
                  <a:srgbClr val="FFFF66"/>
                </a:solidFill>
                <a:latin typeface="Arial" charset="0"/>
              </a:rPr>
              <a:t>!</a:t>
            </a:r>
            <a:br>
              <a:rPr lang="pt-PT" sz="2600" i="1" smtClean="0">
                <a:solidFill>
                  <a:srgbClr val="FFFF66"/>
                </a:solidFill>
                <a:latin typeface="Arial" charset="0"/>
              </a:rPr>
            </a:br>
            <a:r>
              <a:rPr lang="pt-PT" sz="2600" i="1" smtClean="0">
                <a:latin typeface="Arial" charset="0"/>
              </a:rPr>
              <a:t>	     A- </a:t>
            </a:r>
            <a:r>
              <a:rPr lang="pt-PT" sz="2600" b="1" smtClean="0">
                <a:latin typeface="Arial" charset="0"/>
              </a:rPr>
              <a:t>Quando comemos deste pão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e bebemos deste cálice, 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anunciamos, Senhor, a Vossa morte,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esperando a Vossa vinda gloriosa.</a:t>
            </a:r>
            <a:r>
              <a:rPr lang="pt-PT" sz="2400" b="1" smtClean="0">
                <a:latin typeface="Arial" charset="0"/>
              </a:rPr>
              <a:t/>
            </a:r>
            <a:br>
              <a:rPr lang="pt-PT" sz="24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  </a:t>
            </a:r>
            <a:r>
              <a:rPr lang="pt-PT" sz="2100" i="1" smtClean="0">
                <a:latin typeface="Arial" charset="0"/>
              </a:rPr>
              <a:t/>
            </a:r>
            <a:br>
              <a:rPr lang="pt-PT" sz="2100" i="1" smtClean="0">
                <a:latin typeface="Arial" charset="0"/>
              </a:rPr>
            </a:br>
            <a:r>
              <a:rPr lang="pt-PT" sz="800" i="1" smtClean="0">
                <a:latin typeface="Arial" charset="0"/>
              </a:rPr>
              <a:t/>
            </a:r>
            <a:br>
              <a:rPr lang="pt-PT" sz="800" i="1" smtClean="0">
                <a:latin typeface="Arial" charset="0"/>
              </a:rPr>
            </a:br>
            <a:r>
              <a:rPr lang="pt-PT" sz="800" i="1" smtClean="0">
                <a:latin typeface="Arial" charset="0"/>
              </a:rPr>
              <a:t>		 </a:t>
            </a:r>
            <a:r>
              <a:rPr lang="pt-PT" sz="1800" smtClean="0">
                <a:latin typeface="Arial" charset="0"/>
              </a:rPr>
              <a:t>(3ª)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1800" i="1" smtClean="0">
                <a:latin typeface="Arial" charset="0"/>
              </a:rPr>
              <a:t>P- </a:t>
            </a:r>
            <a:r>
              <a:rPr lang="pt-PT" sz="1800" i="1" u="sng" smtClean="0">
                <a:solidFill>
                  <a:srgbClr val="FFFF66"/>
                </a:solidFill>
                <a:latin typeface="Arial" charset="0"/>
              </a:rPr>
              <a:t>Mistério da fé para a salvação do mundo</a:t>
            </a:r>
            <a:r>
              <a:rPr lang="pt-PT" sz="1800" i="1" smtClean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mtClean="0">
                <a:latin typeface="Arial" charset="0"/>
              </a:rPr>
              <a:t/>
            </a:r>
            <a:br>
              <a:rPr lang="pt-PT" sz="1800" i="1" smtClean="0">
                <a:latin typeface="Arial" charset="0"/>
              </a:rPr>
            </a:br>
            <a:r>
              <a:rPr lang="pt-PT" sz="1800" i="1" smtClean="0">
                <a:latin typeface="Arial" charset="0"/>
              </a:rPr>
              <a:t>		      A- </a:t>
            </a:r>
            <a:r>
              <a:rPr lang="pt-PT" sz="1800" b="1" smtClean="0">
                <a:latin typeface="Arial" charset="0"/>
              </a:rPr>
              <a:t>Glória a Vós que morrestes na cruz 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e agora viveis para sempre.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Salvador do mundo, salvai-nos!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Vinde, Senhor Jesus!</a:t>
            </a:r>
          </a:p>
        </p:txBody>
      </p:sp>
      <p:sp>
        <p:nvSpPr>
          <p:cNvPr id="75780" name="Line 4"/>
          <p:cNvSpPr>
            <a:spLocks noChangeShapeType="1"/>
          </p:cNvSpPr>
          <p:nvPr/>
        </p:nvSpPr>
        <p:spPr bwMode="auto">
          <a:xfrm>
            <a:off x="428625" y="857250"/>
            <a:ext cx="8388350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781" name="Line 6"/>
          <p:cNvSpPr>
            <a:spLocks noChangeShapeType="1"/>
          </p:cNvSpPr>
          <p:nvPr/>
        </p:nvSpPr>
        <p:spPr bwMode="auto">
          <a:xfrm>
            <a:off x="2643188" y="2643188"/>
            <a:ext cx="2665412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>
            <a:off x="3714750" y="4929188"/>
            <a:ext cx="2665413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578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51688" y="158750"/>
            <a:ext cx="665162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35838" y="301625"/>
            <a:ext cx="74136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5" name="Raio 1"/>
          <p:cNvSpPr>
            <a:spLocks noChangeArrowheads="1"/>
          </p:cNvSpPr>
          <p:nvPr/>
        </p:nvSpPr>
        <p:spPr bwMode="auto">
          <a:xfrm rot="-5400000">
            <a:off x="1457326" y="3667125"/>
            <a:ext cx="252412" cy="935037"/>
          </a:xfrm>
          <a:prstGeom prst="lightningBol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500188" y="1022530"/>
            <a:ext cx="3287712" cy="3902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- Aclamações -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3" descr="http://perlbal.hi-pi.com/blog-images/339772/gd/1207743597/O-Pai-Nosso-de-Ma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341438"/>
            <a:ext cx="1819275" cy="2663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34" descr="http://t3.gstatic.com/images?q=tbn:ANd9GcS_HAHGtY_ccfXKZr0VB5UjMBhueHdX4oRPMLai97_6ibh3uBt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227513"/>
            <a:ext cx="2801938" cy="2154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30" descr="http://1.bp.blogspot.com/-ySeVfDjjB8o/TfoOov5q5dI/AAAAAAAAJUQ/y1ZmJq6bt1k/s400/Jesus_rezand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670050"/>
            <a:ext cx="1957388" cy="2406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8" y="4710113"/>
            <a:ext cx="2155825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6" name="Picture 6" descr="http://t2.gstatic.com/images?q=tbn:ANd9GcQNozFORVSUMk2eU0eqbe8oLkG3Tm8AZpMkAcH1RGufl-qyim0pV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419600"/>
            <a:ext cx="2946400" cy="196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4" descr="http://4.bp.blogspot.com/-8y05rZX-fC0/TzAEH6MCU-I/AAAAAAAAA-E/si67kMZT2BM/s1600/m_1191196_6717314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1700213"/>
            <a:ext cx="3829050" cy="3024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8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99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680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69875"/>
            <a:ext cx="8547100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Line 3"/>
          <p:cNvSpPr>
            <a:spLocks noChangeShapeType="1"/>
          </p:cNvSpPr>
          <p:nvPr/>
        </p:nvSpPr>
        <p:spPr bwMode="auto">
          <a:xfrm>
            <a:off x="1049338" y="1557338"/>
            <a:ext cx="3452812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811" name="AutoShape 6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2" name="AutoShape 8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3" name="AutoShape 14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4" name="AutoShape 16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5" name="AutoShape 18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1609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6" name="AutoShape 20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7" name="AutoShape 23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8" name="AutoShape 25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618163" y="92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76819" name="Picture 17" descr="COLOSSU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17556" y="197645"/>
            <a:ext cx="82232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20" name="Picture 16" descr="GRAP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283450" y="431800"/>
            <a:ext cx="839788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WordArt 5"/>
          <p:cNvSpPr>
            <a:spLocks noChangeArrowheads="1" noChangeShapeType="1" noTextEdit="1"/>
          </p:cNvSpPr>
          <p:nvPr/>
        </p:nvSpPr>
        <p:spPr bwMode="auto">
          <a:xfrm rot="20320373">
            <a:off x="2291194" y="3771170"/>
            <a:ext cx="4970084" cy="797572"/>
          </a:xfrm>
          <a:prstGeom prst="rect">
            <a:avLst/>
          </a:prstGeom>
          <a:ln w="12700"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pt-PT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600" i="1" kern="10" baseline="0" dirty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“</a:t>
            </a:r>
            <a:r>
              <a:rPr lang="pt-PT" sz="3600" i="1" kern="10" baseline="0" dirty="0" smtClean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Abbá!”</a:t>
            </a:r>
            <a:endParaRPr lang="pt-PT" sz="3600" i="1" kern="10" baseline="0" dirty="0">
              <a:ln w="19050">
                <a:solidFill>
                  <a:srgbClr val="000000"/>
                </a:solidFill>
              </a:ln>
              <a:solidFill>
                <a:srgbClr val="FFCC00"/>
              </a:solidFill>
              <a:effectLst>
                <a:glow rad="139700">
                  <a:srgbClr val="996600">
                    <a:alpha val="70000"/>
                  </a:srgbClr>
                </a:glow>
                <a:outerShdw blurRad="50800" dist="38100" dir="2700000" algn="tl" rotWithShape="0">
                  <a:srgbClr val="FFFF00">
                    <a:alpha val="56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3" name="Imagem 22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73760" y="4014946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" name="Imagem 23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938456" y="3726914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089465" y="6106504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WordArt 8"/>
          <p:cNvSpPr>
            <a:spLocks noChangeArrowheads="1" noChangeShapeType="1" noTextEdit="1"/>
          </p:cNvSpPr>
          <p:nvPr/>
        </p:nvSpPr>
        <p:spPr bwMode="auto">
          <a:xfrm>
            <a:off x="1043608" y="924931"/>
            <a:ext cx="4032448" cy="5598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Pai Nosso…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6" descr="DOLPHIN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704546">
            <a:off x="6869113" y="4516438"/>
            <a:ext cx="2376487" cy="1536700"/>
          </a:xfrm>
          <a:noFill/>
        </p:spPr>
      </p:pic>
      <p:sp>
        <p:nvSpPr>
          <p:cNvPr id="59395" name="WordArt 9"/>
          <p:cNvSpPr>
            <a:spLocks noChangeArrowheads="1" noChangeShapeType="1" noTextEdit="1"/>
          </p:cNvSpPr>
          <p:nvPr/>
        </p:nvSpPr>
        <p:spPr bwMode="auto">
          <a:xfrm>
            <a:off x="7019925" y="5300663"/>
            <a:ext cx="4318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59396" name="WordArt 10"/>
          <p:cNvSpPr>
            <a:spLocks noChangeArrowheads="1" noChangeShapeType="1" noTextEdit="1"/>
          </p:cNvSpPr>
          <p:nvPr/>
        </p:nvSpPr>
        <p:spPr bwMode="auto">
          <a:xfrm>
            <a:off x="8029575" y="5589588"/>
            <a:ext cx="50323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  <p:sp>
        <p:nvSpPr>
          <p:cNvPr id="10" name="WordArt 3"/>
          <p:cNvSpPr>
            <a:spLocks noChangeArrowheads="1" noChangeShapeType="1"/>
          </p:cNvSpPr>
          <p:nvPr/>
        </p:nvSpPr>
        <p:spPr bwMode="auto">
          <a:xfrm>
            <a:off x="2555776" y="5733256"/>
            <a:ext cx="3312368" cy="5563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( Ciclo A )</a:t>
            </a:r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822538" y="4365104"/>
            <a:ext cx="493878" cy="54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9" name="WordArt 4"/>
          <p:cNvSpPr>
            <a:spLocks noChangeArrowheads="1" noChangeShapeType="1"/>
          </p:cNvSpPr>
          <p:nvPr/>
        </p:nvSpPr>
        <p:spPr bwMode="auto">
          <a:xfrm>
            <a:off x="506114" y="476672"/>
            <a:ext cx="8242350" cy="20882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Domingo 2 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da Quaresma</a:t>
            </a:r>
          </a:p>
        </p:txBody>
      </p:sp>
      <p:sp>
        <p:nvSpPr>
          <p:cNvPr id="59400" name="Text Box 16"/>
          <p:cNvSpPr txBox="1">
            <a:spLocks noChangeArrowheads="1"/>
          </p:cNvSpPr>
          <p:nvPr/>
        </p:nvSpPr>
        <p:spPr bwMode="auto">
          <a:xfrm>
            <a:off x="428625" y="3000375"/>
            <a:ext cx="6286500" cy="2455863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- É a </a:t>
            </a:r>
            <a:r>
              <a:rPr lang="pt-PT" sz="2400" i="1" baseline="0">
                <a:solidFill>
                  <a:srgbClr val="F8F8F8"/>
                </a:solidFill>
                <a:latin typeface="Arial" charset="0"/>
              </a:rPr>
              <a:t>imagem</a:t>
            </a: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 da </a:t>
            </a:r>
            <a:r>
              <a:rPr lang="pt-PT" sz="2400" i="1" baseline="0">
                <a:solidFill>
                  <a:srgbClr val="F8F8F8"/>
                </a:solidFill>
                <a:latin typeface="Arial" charset="0"/>
              </a:rPr>
              <a:t>“transfiguração interior”</a:t>
            </a: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, </a:t>
            </a:r>
            <a:r>
              <a:rPr lang="pt-PT" sz="2400" i="1" baseline="0">
                <a:solidFill>
                  <a:srgbClr val="F8F8F8"/>
                </a:solidFill>
                <a:latin typeface="Arial" charset="0"/>
              </a:rPr>
              <a:t>“não publicitada”</a:t>
            </a: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….</a:t>
            </a:r>
            <a:r>
              <a:rPr lang="pt-PT" sz="2000" b="0" i="1" baseline="0">
                <a:solidFill>
                  <a:srgbClr val="F8F8F8"/>
                </a:solidFill>
                <a:latin typeface="Arial" charset="0"/>
              </a:rPr>
              <a:t>[ 3ª L. / Evang.</a:t>
            </a:r>
            <a:r>
              <a:rPr lang="pt-PT" sz="2000" b="0" baseline="0">
                <a:solidFill>
                  <a:srgbClr val="F8F8F8"/>
                </a:solidFill>
                <a:latin typeface="Arial" charset="0"/>
              </a:rPr>
              <a:t> - </a:t>
            </a:r>
            <a:r>
              <a:rPr lang="pt-PT" sz="2000" baseline="0">
                <a:solidFill>
                  <a:srgbClr val="F8F8F8"/>
                </a:solidFill>
                <a:latin typeface="Arial" charset="0"/>
              </a:rPr>
              <a:t>Mt 17 </a:t>
            </a:r>
            <a:r>
              <a:rPr lang="pt-PT" sz="2000" b="0" i="1" baseline="0">
                <a:solidFill>
                  <a:srgbClr val="F8F8F8"/>
                </a:solidFill>
                <a:latin typeface="Arial" charset="0"/>
              </a:rPr>
              <a:t>]</a:t>
            </a: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 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- A </a:t>
            </a:r>
            <a:r>
              <a:rPr lang="pt-PT" sz="2400" i="1" baseline="0">
                <a:solidFill>
                  <a:srgbClr val="F8F8F8"/>
                </a:solidFill>
                <a:latin typeface="Arial" charset="0"/>
              </a:rPr>
              <a:t>Vocação</a:t>
            </a: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 de Abraão - nosso pai na fé - é figura da </a:t>
            </a:r>
            <a:r>
              <a:rPr lang="pt-PT" sz="2400" i="1" baseline="0">
                <a:solidFill>
                  <a:srgbClr val="F8F8F8"/>
                </a:solidFill>
                <a:latin typeface="Arial" charset="0"/>
              </a:rPr>
              <a:t>“nossa”</a:t>
            </a: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… </a:t>
            </a:r>
            <a:r>
              <a:rPr lang="pt-PT" sz="2000" b="0" i="1" baseline="0">
                <a:solidFill>
                  <a:srgbClr val="F8F8F8"/>
                </a:solidFill>
                <a:latin typeface="Arial" charset="0"/>
              </a:rPr>
              <a:t>[ 1ª Leit. </a:t>
            </a:r>
            <a:r>
              <a:rPr lang="pt-PT" sz="2000" b="0" baseline="0">
                <a:solidFill>
                  <a:srgbClr val="F8F8F8"/>
                </a:solidFill>
                <a:latin typeface="Arial" charset="0"/>
              </a:rPr>
              <a:t>/ </a:t>
            </a:r>
            <a:r>
              <a:rPr lang="pt-PT" sz="2000" baseline="0">
                <a:solidFill>
                  <a:srgbClr val="F8F8F8"/>
                </a:solidFill>
                <a:latin typeface="Arial" charset="0"/>
              </a:rPr>
              <a:t>Gn 12 </a:t>
            </a:r>
            <a:r>
              <a:rPr lang="pt-PT" sz="2000" b="0" i="1" baseline="0">
                <a:solidFill>
                  <a:srgbClr val="F8F8F8"/>
                </a:solidFill>
                <a:latin typeface="Arial" charset="0"/>
              </a:rPr>
              <a:t>]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- A nossa </a:t>
            </a:r>
            <a:r>
              <a:rPr lang="pt-PT" sz="2400" i="1" baseline="0">
                <a:solidFill>
                  <a:srgbClr val="F8F8F8"/>
                </a:solidFill>
                <a:latin typeface="Arial" charset="0"/>
              </a:rPr>
              <a:t>vocação</a:t>
            </a: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, como a de Paulo, é à </a:t>
            </a:r>
            <a:r>
              <a:rPr lang="pt-PT" sz="2400" i="1" baseline="0">
                <a:solidFill>
                  <a:srgbClr val="F8F8F8"/>
                </a:solidFill>
                <a:latin typeface="Arial" charset="0"/>
              </a:rPr>
              <a:t>santidade</a:t>
            </a: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 e ao </a:t>
            </a:r>
            <a:r>
              <a:rPr lang="pt-PT" sz="2400" i="1" baseline="0">
                <a:solidFill>
                  <a:srgbClr val="F8F8F8"/>
                </a:solidFill>
                <a:latin typeface="Arial" charset="0"/>
              </a:rPr>
              <a:t>apostolado</a:t>
            </a:r>
            <a:r>
              <a:rPr lang="pt-PT" sz="2400" baseline="0">
                <a:solidFill>
                  <a:srgbClr val="F8F8F8"/>
                </a:solidFill>
                <a:latin typeface="Arial" charset="0"/>
              </a:rPr>
              <a:t>…</a:t>
            </a:r>
            <a:r>
              <a:rPr lang="pt-PT" sz="2000" b="0" i="1" baseline="0">
                <a:solidFill>
                  <a:srgbClr val="F8F8F8"/>
                </a:solidFill>
                <a:latin typeface="Arial" charset="0"/>
              </a:rPr>
              <a:t>[ 2ª Leit </a:t>
            </a:r>
            <a:r>
              <a:rPr lang="pt-PT" sz="2000" b="0" baseline="0">
                <a:solidFill>
                  <a:srgbClr val="F8F8F8"/>
                </a:solidFill>
                <a:latin typeface="Arial" charset="0"/>
              </a:rPr>
              <a:t>/ </a:t>
            </a:r>
            <a:r>
              <a:rPr lang="pt-PT" sz="2000" baseline="0">
                <a:solidFill>
                  <a:srgbClr val="F8F8F8"/>
                </a:solidFill>
                <a:latin typeface="Arial" charset="0"/>
              </a:rPr>
              <a:t>2 Tm 1</a:t>
            </a:r>
            <a:r>
              <a:rPr lang="pt-PT" sz="2000" b="0" i="1" baseline="0">
                <a:solidFill>
                  <a:srgbClr val="F8F8F8"/>
                </a:solidFill>
                <a:latin typeface="Arial" charset="0"/>
              </a:rPr>
              <a:t>]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395288" y="852488"/>
            <a:ext cx="835183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782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782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782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419100" y="852488"/>
            <a:ext cx="8474075" cy="5678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Ritos da Comunhão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Livrai-nos de todo o mal, Senhor  …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         … a vinda gloriosa de Jesus Cristo nosso Salvador.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Vosso é o reino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 e o poder e a glória para sempre!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lvl="1"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Senhor Jesus Cristo, que dissestes aos vossos       Apóstolos: Deixo-vos a paz, dou-vos a minha paz: não olheis aos nossos pecados mas à fé da Vossa Igreja e dai-lhe a união e a paz, segundo a Vossa vontade. Vós que sois Deus com o Pai na unidade do Espírito Santo.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Amen!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paz do Senhor esteja sempre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amor de Cristo nos uniu.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			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411413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783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319963" y="144462"/>
            <a:ext cx="69850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488238" y="333375"/>
            <a:ext cx="66833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9" y="5915502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4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682" y="1124744"/>
            <a:ext cx="3476750" cy="34410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73213" y="857250"/>
            <a:ext cx="5951537" cy="3940175"/>
          </a:xfrm>
        </p:spPr>
        <p:txBody>
          <a:bodyPr/>
          <a:lstStyle/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dai-nos a paz.</a:t>
            </a:r>
          </a:p>
        </p:txBody>
      </p:sp>
      <p:sp>
        <p:nvSpPr>
          <p:cNvPr id="78852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853" name="Line 5"/>
          <p:cNvSpPr>
            <a:spLocks noChangeShapeType="1"/>
          </p:cNvSpPr>
          <p:nvPr/>
        </p:nvSpPr>
        <p:spPr bwMode="auto">
          <a:xfrm flipV="1">
            <a:off x="1143000" y="1196975"/>
            <a:ext cx="0" cy="3240088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" name="Rectângulo 9"/>
          <p:cNvSpPr/>
          <p:nvPr/>
        </p:nvSpPr>
        <p:spPr>
          <a:xfrm>
            <a:off x="468313" y="4864100"/>
            <a:ext cx="8280400" cy="144621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1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Felizes os convidados para a Ceia do Senhor. </a:t>
            </a:r>
          </a:p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          Eis o Cordeiro de Deus que tira o pecado do mundo.</a:t>
            </a:r>
          </a:p>
          <a:p>
            <a:pPr algn="l">
              <a:defRPr/>
            </a:pPr>
            <a:r>
              <a:rPr kumimoji="0" lang="pt-PT" sz="23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3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Senhor, eu não sou digno de que entreis em minha</a:t>
            </a:r>
          </a:p>
          <a:p>
            <a:pPr algn="l">
              <a:defRPr/>
            </a:pP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         morada, </a:t>
            </a:r>
            <a:r>
              <a:rPr kumimoji="0" lang="pt-PT" sz="2300" b="0" kern="0" spc="100" baseline="0" dirty="0">
                <a:solidFill>
                  <a:srgbClr val="FFFFFF"/>
                </a:solidFill>
                <a:latin typeface="Arial" charset="0"/>
              </a:rPr>
              <a:t>/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mas dizei uma palavra e serei salvo. </a:t>
            </a:r>
          </a:p>
        </p:txBody>
      </p:sp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8856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297738" y="144462"/>
            <a:ext cx="6667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7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432675" y="304800"/>
            <a:ext cx="7207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 rot="16200000">
            <a:off x="-801410" y="2592045"/>
            <a:ext cx="3240311" cy="44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Cordeiro de Deus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10" descr="http://t0.gstatic.com/images?q=tbn:ANd9GcRofQveqCvTrOoYZPMt5Fe1qTGFMkbc647NMZ1A4tR4hQL_TZW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589" y="1412875"/>
            <a:ext cx="5140883" cy="36723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597173" y="1341438"/>
            <a:ext cx="7215187" cy="5111750"/>
          </a:xfrm>
        </p:spPr>
        <p:txBody>
          <a:bodyPr/>
          <a:lstStyle/>
          <a:p>
            <a:pPr>
              <a:lnSpc>
                <a:spcPts val="2500"/>
              </a:lnSpc>
              <a:defRPr/>
            </a:pP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PARA QUEM HAVEMOS DE IR?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NÓS TEMOS FOME DE AMOR.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PALAVRAS DE VIDA ETERNA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SÓ TU NOS DIZES, SENHOR</a:t>
            </a:r>
            <a:r>
              <a:rPr lang="pt-PT" sz="2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!</a:t>
            </a: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pt-PT" sz="2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Nem só de pão vive o homem,</a:t>
            </a:r>
            <a:b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pt-PT" sz="2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mas </a:t>
            </a: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também vive de amor!</a:t>
            </a:r>
            <a:b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pt-PT" sz="2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Tu </a:t>
            </a: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és Pão que nos dá vida,</a:t>
            </a:r>
            <a:b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pt-PT" sz="2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nós </a:t>
            </a: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cremos em Ti, Senhor</a:t>
            </a:r>
            <a:r>
              <a:rPr lang="pt-PT" sz="2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        </a:t>
            </a:r>
            <a:r>
              <a:rPr lang="pt-PT" sz="2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2</a:t>
            </a: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Tua Palavra ilumina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</a:t>
            </a:r>
            <a:r>
              <a:rPr lang="pt-PT" sz="2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nossa </a:t>
            </a: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vida com fulgor!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</a:t>
            </a:r>
            <a:r>
              <a:rPr lang="pt-PT" sz="2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Seguiremos </a:t>
            </a: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os Teus passos</a:t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</a:t>
            </a:r>
            <a:r>
              <a:rPr lang="pt-PT" sz="2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a </a:t>
            </a: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onde fores, Senhor</a:t>
            </a:r>
            <a:r>
              <a:rPr lang="pt-PT" sz="2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!</a:t>
            </a: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</a:t>
            </a:r>
            <a:r>
              <a:rPr lang="pt-PT" sz="2200" b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</a:t>
            </a:r>
            <a:r>
              <a:rPr lang="pt-PT" sz="2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Tu és Caminho e Verdade,</a:t>
            </a:r>
            <a:b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</a:t>
            </a:r>
            <a:r>
              <a:rPr lang="pt-PT" sz="2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Tu </a:t>
            </a: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és Vida e Comunhão!</a:t>
            </a:r>
            <a:b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</a:t>
            </a:r>
            <a:r>
              <a:rPr lang="pt-PT" sz="2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Só </a:t>
            </a: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Tu fazes os amigos</a:t>
            </a:r>
            <a:b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</a:t>
            </a:r>
            <a:r>
              <a:rPr lang="pt-PT" sz="2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felizes </a:t>
            </a:r>
            <a: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 coração. </a:t>
            </a:r>
            <a:br>
              <a:rPr lang="pt-PT" sz="2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PT" sz="3200" b="1" dirty="0" smtClean="0">
                <a:latin typeface="Arial" charset="0"/>
              </a:rPr>
              <a:t/>
            </a:r>
            <a:br>
              <a:rPr lang="pt-PT" sz="3200" b="1" dirty="0" smtClean="0">
                <a:latin typeface="Arial" charset="0"/>
              </a:rPr>
            </a:br>
            <a:endParaRPr lang="pt-PT" sz="3200" b="1" dirty="0" smtClean="0">
              <a:latin typeface="Arial" charset="0"/>
            </a:endParaRPr>
          </a:p>
        </p:txBody>
      </p:sp>
      <p:sp>
        <p:nvSpPr>
          <p:cNvPr id="79877" name="Line 4"/>
          <p:cNvSpPr>
            <a:spLocks noChangeShapeType="1"/>
          </p:cNvSpPr>
          <p:nvPr/>
        </p:nvSpPr>
        <p:spPr bwMode="auto">
          <a:xfrm>
            <a:off x="1331913" y="1341438"/>
            <a:ext cx="324008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878" name="Line 7"/>
          <p:cNvSpPr>
            <a:spLocks noChangeShapeType="1"/>
          </p:cNvSpPr>
          <p:nvPr/>
        </p:nvSpPr>
        <p:spPr bwMode="auto">
          <a:xfrm>
            <a:off x="395288" y="836613"/>
            <a:ext cx="8280400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9879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30257" y="257969"/>
            <a:ext cx="6905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0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26313" y="407988"/>
            <a:ext cx="7778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31912" y="908720"/>
            <a:ext cx="3200399" cy="3748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Comunhão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80899" name="Line 9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900" name="Line 10"/>
          <p:cNvSpPr>
            <a:spLocks noChangeShapeType="1"/>
          </p:cNvSpPr>
          <p:nvPr/>
        </p:nvSpPr>
        <p:spPr bwMode="auto">
          <a:xfrm>
            <a:off x="1979613" y="1484313"/>
            <a:ext cx="532923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80901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30257" y="256381"/>
            <a:ext cx="685800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2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2500" y="419100"/>
            <a:ext cx="7270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179388" y="1649413"/>
            <a:ext cx="8785225" cy="3940175"/>
          </a:xfrm>
          <a:prstGeom prst="rect">
            <a:avLst/>
          </a:prstGeom>
        </p:spPr>
        <p:txBody>
          <a:bodyPr>
            <a:spAutoFit/>
          </a:bodyPr>
          <a:lstStyle/>
          <a:p>
            <a:pPr lvl="2" algn="l">
              <a:lnSpc>
                <a:spcPts val="24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Temos de agradecer sempre a Jesus, o Filho muito amado do Pai, por ter sido fiel até à morte de cruz </a:t>
            </a:r>
          </a:p>
          <a:p>
            <a:pPr lvl="2" algn="l">
              <a:lnSpc>
                <a:spcPts val="2400"/>
              </a:lnSpc>
              <a:spcAft>
                <a:spcPts val="12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para nos salvar.  </a:t>
            </a:r>
            <a:r>
              <a:rPr lang="pt-PT" sz="21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embora “fosse bom ficarmos aqui”, 	é preciso irmos para a vida:</a:t>
            </a:r>
          </a:p>
          <a:p>
            <a:pPr marL="179388" algn="l">
              <a:lnSpc>
                <a:spcPts val="24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Partindo, como Abraão, e deixando a terra das nossas 		rotinas e comodidades... </a:t>
            </a:r>
          </a:p>
          <a:p>
            <a:pPr marL="179388" algn="l">
              <a:lnSpc>
                <a:spcPts val="24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Deixando a confusão dos nossos medos e dos nossos 		egoísmos, como fez Abraão…</a:t>
            </a:r>
          </a:p>
          <a:p>
            <a:pPr marL="179388" algn="l">
              <a:lnSpc>
                <a:spcPts val="24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Indo para uma terra e para uma vida que tem razões de 		viver e razões para esperar…</a:t>
            </a:r>
          </a:p>
          <a:p>
            <a:pPr marL="179388" algn="l">
              <a:lnSpc>
                <a:spcPts val="24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Abandonando os nossos egoísmos, e olharmos para os 		outros como nossos irmãos… 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979712" y="980728"/>
            <a:ext cx="5329237" cy="504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(1)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395288" y="5661025"/>
            <a:ext cx="85693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4000"/>
              </a:lnSpc>
              <a:spcAft>
                <a:spcPts val="0"/>
              </a:spcAft>
              <a:defRPr/>
            </a:pPr>
            <a:r>
              <a:rPr lang="pt-PT" sz="36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Obrigado, jesus, nossa glória!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1" descr="http://sites.google.com/site/sacerdotesprofetasreis/_/rsrc/1249735386791/home/AJesus00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06319"/>
            <a:ext cx="3003798" cy="4514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81924" name="Line 9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925" name="Line 10"/>
          <p:cNvSpPr>
            <a:spLocks noChangeShapeType="1"/>
          </p:cNvSpPr>
          <p:nvPr/>
        </p:nvSpPr>
        <p:spPr bwMode="auto">
          <a:xfrm>
            <a:off x="1979613" y="1557338"/>
            <a:ext cx="532923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81926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7876" y="258762"/>
            <a:ext cx="7175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7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24725" y="501650"/>
            <a:ext cx="68103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0" name="Rectangle 1"/>
          <p:cNvSpPr>
            <a:spLocks noChangeArrowheads="1"/>
          </p:cNvSpPr>
          <p:nvPr/>
        </p:nvSpPr>
        <p:spPr bwMode="auto">
          <a:xfrm>
            <a:off x="1050925" y="2747963"/>
            <a:ext cx="7624763" cy="320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Ó DOCE LUZ DA EUCARISTIA,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JESUS, MEU DEUS E MEU SENHOR!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</a:t>
            </a: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TU ÉS A FONTE DA ALEGRIA:</a:t>
            </a:r>
          </a:p>
          <a:p>
            <a:pPr algn="l">
              <a:spcAft>
                <a:spcPts val="1200"/>
              </a:spcAft>
              <a:defRPr/>
            </a:pP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ABRASA-ME DO TEU CALOR!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 E SE ALGUMA NUVEM SOMBRIA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 VIER ESCONDER-TE DE MIM: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    </a:t>
            </a: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ARDENTE SOL DA EUCARISTIA,</a:t>
            </a:r>
          </a:p>
          <a:p>
            <a:pPr algn="l">
              <a:defRPr/>
            </a:pP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    OH! VEM BRILHAR SEMPRE SEM FIM!</a:t>
            </a:r>
            <a:r>
              <a:rPr lang="pt-PT" sz="2400" i="1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979712" y="1052736"/>
            <a:ext cx="5329237" cy="504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(2)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7" descr="http://3.bp.blogspot.com/_b8JKHXKDcSI/TFZPAVHpiWI/AAAAAAAAAlQ/ayGI-DQTYfs/s1600/homem+em+ora%C3%A7%C3%A3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642" y="1124744"/>
            <a:ext cx="5184575" cy="38884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6"/>
          <p:cNvSpPr>
            <a:spLocks noGrp="1" noChangeArrowheads="1"/>
          </p:cNvSpPr>
          <p:nvPr>
            <p:ph type="title"/>
          </p:nvPr>
        </p:nvSpPr>
        <p:spPr>
          <a:xfrm>
            <a:off x="827088" y="1844675"/>
            <a:ext cx="7913687" cy="4154488"/>
          </a:xfrm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TENDE COMPAIXÃO DE MIM, </a:t>
            </a:r>
            <a:b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SENHOR MEU DEUS,</a:t>
            </a:r>
            <a:b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 PERDOAI O MEU PECADO!</a:t>
            </a:r>
            <a:b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</a:t>
            </a:r>
            <a:b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1. Dos abismos em que vivo </a:t>
            </a:r>
            <a:b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ergo a Deus o meu clamor:</a:t>
            </a:r>
            <a:b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Escutai a minha prece, clementíssimo Senhor!</a:t>
            </a:r>
            <a:b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</a:t>
            </a:r>
            <a:b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2. Vossos ouvidos atendam, </a:t>
            </a:r>
            <a:b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 divina compaixão,</a:t>
            </a:r>
            <a:b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PT" sz="24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minha voz que Vos implora: Escutai minha oração!</a:t>
            </a:r>
            <a:endParaRPr kumimoji="1" lang="pt-PT" sz="2800" b="1" i="1" dirty="0" smtClean="0">
              <a:solidFill>
                <a:schemeClr val="tx1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82948" name="Line 4"/>
          <p:cNvSpPr>
            <a:spLocks noChangeShapeType="1"/>
          </p:cNvSpPr>
          <p:nvPr/>
        </p:nvSpPr>
        <p:spPr bwMode="auto">
          <a:xfrm flipV="1">
            <a:off x="611188" y="923925"/>
            <a:ext cx="2447925" cy="612775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20744777">
            <a:off x="465763" y="706040"/>
            <a:ext cx="2504773" cy="4536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Final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1" name="Picture 45" descr="http://t1.gstatic.com/images?q=tbn:ANd9GcTYSJL52A9afVuSuvFANG6CYxhOUftBMOG6uF98ld3g7LK9NYJ6W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45350"/>
            <a:ext cx="2309787" cy="2279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8" name="Picture 35" descr="http://t3.gstatic.com/images?q=tbn:ANd9GcTeuG4Q1WQRzzg8Oe1tcDhyQR8Ay0RPSgMacHsYvAUBMvlO5-F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357188"/>
            <a:ext cx="2308225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Picture 37" descr="http://t2.gstatic.com/images?q=tbn:ANd9GcQlbu0PwFmlIEA9dpsFzK3OS7b2knEiSTrf-1RVTcU2auQoKjf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529" y="3481537"/>
            <a:ext cx="2951663" cy="2899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0" name="Picture 43" descr="http://t1.gstatic.com/images?q=tbn:ANd9GcRbIOFKGqLrxk-oj1R_IG_flvazZm2WOievigJLVgAHuidoIBo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12976"/>
            <a:ext cx="2262226" cy="28277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Picture 33" descr="http://t0.gstatic.com/images?q=tbn:ANd9GcQamqghXXf6-gWdtEVTAmPHpU3_Mp21tyLtuBYUxAQsDzTOP4Uqo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01008"/>
            <a:ext cx="2620962" cy="2684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Picture 25" descr="http://t3.gstatic.com/images?q=tbn:ANd9GcTrptudNxPB-HBZIhfRo65mueYFqcDxNOEKpGd_i-57ga6VLWDYHQ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57188"/>
            <a:ext cx="3584575" cy="2784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4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25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26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27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28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29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30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31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32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0433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0434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0435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0436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23" name="WordArt 4"/>
          <p:cNvSpPr>
            <a:spLocks noChangeArrowheads="1" noChangeShapeType="1"/>
          </p:cNvSpPr>
          <p:nvPr/>
        </p:nvSpPr>
        <p:spPr bwMode="auto">
          <a:xfrm>
            <a:off x="6084168" y="5445224"/>
            <a:ext cx="2622266" cy="7305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139700">
                    <a:schemeClr val="tx2">
                      <a:alpha val="7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Fim</a:t>
            </a:r>
          </a:p>
        </p:txBody>
      </p:sp>
      <p:sp>
        <p:nvSpPr>
          <p:cNvPr id="24" name="WordArt 21"/>
          <p:cNvSpPr>
            <a:spLocks noChangeArrowheads="1" noChangeShapeType="1" noTextEdit="1"/>
          </p:cNvSpPr>
          <p:nvPr/>
        </p:nvSpPr>
        <p:spPr bwMode="auto">
          <a:xfrm rot="21226421">
            <a:off x="377614" y="2180887"/>
            <a:ext cx="8721896" cy="27996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18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Seguindo a nossa “Vocação”,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	- como Abraão -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havemos de ser “transfigurados”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     para, assim, merecermos </a:t>
            </a:r>
            <a:endParaRPr lang="pt-PT" sz="3600" kern="10" baseline="0" dirty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o Reino da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Glória Futura ... </a:t>
            </a:r>
          </a:p>
        </p:txBody>
      </p:sp>
    </p:spTree>
    <p:extLst>
      <p:ext uri="{BB962C8B-B14F-4D97-AF65-F5344CB8AC3E}">
        <p14:creationId xmlns:p14="http://schemas.microsoft.com/office/powerpoint/2010/main" val="18826345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1" name="Picture 45" descr="http://t1.gstatic.com/images?q=tbn:ANd9GcTYSJL52A9afVuSuvFANG6CYxhOUftBMOG6uF98ld3g7LK9NYJ6W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45350"/>
            <a:ext cx="2309787" cy="2279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8" name="Picture 35" descr="http://t3.gstatic.com/images?q=tbn:ANd9GcTeuG4Q1WQRzzg8Oe1tcDhyQR8Ay0RPSgMacHsYvAUBMvlO5-F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357188"/>
            <a:ext cx="2308225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Picture 37" descr="http://t2.gstatic.com/images?q=tbn:ANd9GcQlbu0PwFmlIEA9dpsFzK3OS7b2knEiSTrf-1RVTcU2auQoKjf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529" y="3481537"/>
            <a:ext cx="2951663" cy="2899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0" name="Picture 43" descr="http://t1.gstatic.com/images?q=tbn:ANd9GcRbIOFKGqLrxk-oj1R_IG_flvazZm2WOievigJLVgAHuidoIBo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356992"/>
            <a:ext cx="2262226" cy="28277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Picture 33" descr="http://t0.gstatic.com/images?q=tbn:ANd9GcQamqghXXf6-gWdtEVTAmPHpU3_Mp21tyLtuBYUxAQsDzTOP4Uqo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01008"/>
            <a:ext cx="2620962" cy="2684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Picture 25" descr="http://t3.gstatic.com/images?q=tbn:ANd9GcTrptudNxPB-HBZIhfRo65mueYFqcDxNOEKpGd_i-57ga6VLWDYHQ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57188"/>
            <a:ext cx="3584575" cy="2784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4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25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26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27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28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29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30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31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60432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0433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0434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0435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0436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22" name="WordArt 21"/>
          <p:cNvSpPr>
            <a:spLocks noChangeArrowheads="1" noChangeShapeType="1" noTextEdit="1"/>
          </p:cNvSpPr>
          <p:nvPr/>
        </p:nvSpPr>
        <p:spPr bwMode="auto">
          <a:xfrm rot="21226421">
            <a:off x="377614" y="2180887"/>
            <a:ext cx="8721896" cy="27996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18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Seguindo a nossa “Vocação”,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	- como Abraão -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havemos de ser “transfigurados”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     para, assim, merecermos </a:t>
            </a:r>
            <a:endParaRPr lang="pt-PT" sz="3600" kern="10" baseline="0" dirty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o Reino da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Glória Futura ...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7" descr="http://t0.gstatic.com/images?q=tbn:ANd9GcThITjAPeGF0vVSkppx54iV0DMUBdiM7iHD_6yCFC3vgaGOIhxgx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2647950"/>
            <a:ext cx="4733925" cy="3733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Line 4"/>
          <p:cNvSpPr>
            <a:spLocks noChangeShapeType="1"/>
          </p:cNvSpPr>
          <p:nvPr/>
        </p:nvSpPr>
        <p:spPr bwMode="auto">
          <a:xfrm flipV="1">
            <a:off x="611188" y="765175"/>
            <a:ext cx="2484437" cy="935038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908175" y="1141413"/>
            <a:ext cx="6985000" cy="487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/>
            </a:pPr>
            <a:r>
              <a:rPr lang="pt-PT" sz="24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OUVI, SENHOR, AS MINHAS PALAVRAS,</a:t>
            </a:r>
            <a:br>
              <a:rPr lang="pt-PT" sz="24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ATENDEI O MEU CLAMOR!</a:t>
            </a:r>
            <a:br>
              <a:rPr lang="pt-PT" sz="24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ESCUTAI AS MINHAS SÚPLICAS,</a:t>
            </a:r>
            <a:br>
              <a:rPr lang="pt-PT" sz="24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MEU REI E MEU DEUS!</a:t>
            </a:r>
            <a:br>
              <a:rPr lang="pt-PT" sz="24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</a:t>
            </a:r>
            <a:br>
              <a:rPr lang="pt-PT" sz="24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</a:t>
            </a:r>
            <a: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1. Senhor, ouvi as minhas palavras </a:t>
            </a:r>
            <a:b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reparai no meu lamento!</a:t>
            </a:r>
            <a:b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Atendei a voz do meu clamor, </a:t>
            </a:r>
            <a:b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ó meu Rei e meu Deus!</a:t>
            </a:r>
            <a:b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Eu Vos invoco, Senhor, </a:t>
            </a:r>
            <a:b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pela </a:t>
            </a:r>
            <a:r>
              <a:rPr lang="pt-PT" sz="24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manhã, </a:t>
            </a:r>
            <a: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 ouvis a minha voz:</a:t>
            </a:r>
            <a:b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de manhã vou à Vossa presença </a:t>
            </a:r>
            <a:b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4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e espero confiado. </a:t>
            </a:r>
            <a:endParaRPr lang="pt-PT" sz="2400" i="1" baseline="0" dirty="0" smtClean="0">
              <a:solidFill>
                <a:srgbClr val="FFFFFF"/>
              </a:solidFill>
              <a:effectLst>
                <a:glow rad="63500">
                  <a:srgbClr val="00000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 rot="20365994">
            <a:off x="390648" y="719641"/>
            <a:ext cx="2634794" cy="4502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Entrada</a:t>
            </a: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9" y="5915502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2700338" y="4762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6246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246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246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671513"/>
            <a:ext cx="8064500" cy="55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                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Saudação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graça  …  estejam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que nos reuniu no amor de Cristo!</a:t>
            </a:r>
            <a:r>
              <a:rPr kumimoji="0" lang="pt-PT" sz="1000" kern="0" spc="100" baseline="0" dirty="0">
                <a:solidFill>
                  <a:srgbClr val="FFFFFF"/>
                </a:solidFill>
                <a:latin typeface="Arial" charset="0"/>
              </a:rPr>
              <a:t> 	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</a:t>
            </a:r>
          </a:p>
          <a:p>
            <a:pPr algn="r">
              <a:defRPr/>
            </a:pPr>
            <a:r>
              <a:rPr kumimoji="0" lang="pt-PT" sz="2000" b="0" i="1" kern="0" cap="small" spc="100" baseline="0" dirty="0">
                <a:solidFill>
                  <a:srgbClr val="FF9933"/>
                </a:solidFill>
                <a:latin typeface="Arial" charset="0"/>
              </a:rPr>
              <a:t>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Ato Penitencial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400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i="1" kern="0" spc="100" baseline="0" dirty="0">
                <a:solidFill>
                  <a:srgbClr val="FFFF66"/>
                </a:solidFill>
                <a:latin typeface="Arial" charset="0"/>
              </a:rPr>
              <a:t>…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) Confessemos os nossos pecados: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e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P)-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Confesso a Deus todo-poderoso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pequei muitas vezes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pensamentos e palavras,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atos e omissões,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minha culpa, minha tão grande culpa.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peço à Virgem Maria, aos Anjos e Santos,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rogueis por mim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 Deus, nosso Senhor.</a:t>
            </a:r>
          </a:p>
          <a:p>
            <a:pPr algn="l"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		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endParaRPr kumimoji="0" lang="pt-PT" sz="2400" kern="0" spc="100" baseline="0" dirty="0">
              <a:solidFill>
                <a:srgbClr val="FFFF66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08725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5"/>
          <p:cNvSpPr>
            <a:spLocks noChangeArrowheads="1" noChangeShapeType="1"/>
          </p:cNvSpPr>
          <p:nvPr/>
        </p:nvSpPr>
        <p:spPr bwMode="auto">
          <a:xfrm>
            <a:off x="500034" y="642918"/>
            <a:ext cx="8215370" cy="5545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Liturgia da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PALAVRA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1208088"/>
            <a:ext cx="4749800" cy="4060825"/>
          </a:xfrm>
          <a:prstGeom prst="rect">
            <a:avLst/>
          </a:prstGeom>
          <a:noFill/>
          <a:ln>
            <a:noFill/>
          </a:ln>
          <a:effectLst>
            <a:glow rad="431800">
              <a:schemeClr val="tx2">
                <a:alpha val="5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4515" name="Line 6"/>
          <p:cNvSpPr>
            <a:spLocks noChangeShapeType="1"/>
          </p:cNvSpPr>
          <p:nvPr/>
        </p:nvSpPr>
        <p:spPr bwMode="auto">
          <a:xfrm>
            <a:off x="428625" y="857250"/>
            <a:ext cx="8280400" cy="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4516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881063" y="1700213"/>
            <a:ext cx="7958137" cy="3619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“Naqueles dias,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Senhor disse a Abrão: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«Deixa a tua terra, a tua família e a casa de teu pai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vai para a terra que Eu te indicar.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Farei de ti uma grande nação e te abençoarei;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engrandecerei o teu nome e serás uma bênção.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Abençoarei a quem te abençoar,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amaldiçoarei a quem te amaldiçoar;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 ti serão abençoadas todas as nações da terra».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Abrão partiu, como o Senhor lhe tinha ordenado”.</a:t>
            </a:r>
          </a:p>
          <a:p>
            <a:pPr algn="l">
              <a:lnSpc>
                <a:spcPts val="25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				                             ( Gn 12 )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763688" y="1094538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1ª LEITURA</a:t>
            </a:r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 rot="20175877">
            <a:off x="606176" y="5608327"/>
            <a:ext cx="1592879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Salmo R.: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2251075" y="5084763"/>
            <a:ext cx="5921375" cy="143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3500"/>
              </a:lnSpc>
              <a:spcAft>
                <a:spcPts val="0"/>
              </a:spcAft>
              <a:defRPr/>
            </a:pPr>
            <a:r>
              <a:rPr lang="pt-PT" sz="2600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Esperamos, senhor,</a:t>
            </a:r>
          </a:p>
          <a:p>
            <a:pPr algn="l">
              <a:lnSpc>
                <a:spcPts val="3500"/>
              </a:lnSpc>
              <a:spcAft>
                <a:spcPts val="0"/>
              </a:spcAft>
              <a:defRPr/>
            </a:pPr>
            <a:r>
              <a:rPr lang="pt-PT" sz="2600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Na vossa misericórdia:</a:t>
            </a:r>
          </a:p>
          <a:p>
            <a:pPr algn="l">
              <a:lnSpc>
                <a:spcPts val="3500"/>
              </a:lnSpc>
              <a:spcAft>
                <a:spcPts val="0"/>
              </a:spcAft>
              <a:defRPr/>
            </a:pPr>
            <a:r>
              <a:rPr lang="pt-PT" sz="2600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Que ela venha sobre nós!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5539" name="Line 11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540" name="Seta para baixo 8"/>
          <p:cNvSpPr>
            <a:spLocks noChangeArrowheads="1"/>
          </p:cNvSpPr>
          <p:nvPr/>
        </p:nvSpPr>
        <p:spPr bwMode="auto">
          <a:xfrm rot="-1879668">
            <a:off x="7870825" y="6094413"/>
            <a:ext cx="246063" cy="282575"/>
          </a:xfrm>
          <a:prstGeom prst="downArrow">
            <a:avLst>
              <a:gd name="adj1" fmla="val 50000"/>
              <a:gd name="adj2" fmla="val 49944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5541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901700" y="1885950"/>
            <a:ext cx="7842250" cy="3632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“Caríssimo: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Sofre comigo pelo Evangelho, apoiado na força de Deus.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 salvou-nos e chamou-nos à santidade,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em virtude das nossas obras,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do seu próprio desígnio e da sua graça.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Esta graça, que nos foi dada em Cristo Jesus,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desde toda a eternidade,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manifestou-se agora pelo aparecimento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 Cristo Jesus, nosso Salvador,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destruiu a morte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fez brilhar a vida e a imortalidade,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 meio do Evangelho”.                                (2 </a:t>
            </a:r>
            <a:r>
              <a:rPr lang="pt-PT" sz="2000" spc="100" baseline="0" dirty="0" err="1">
                <a:solidFill>
                  <a:srgbClr val="F8F8F8"/>
                </a:solidFill>
                <a:latin typeface="Arial" charset="0"/>
                <a:cs typeface="Arial" charset="0"/>
              </a:rPr>
              <a:t>Tm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1)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763688" y="1238554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2ª LEITURA</a:t>
            </a: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3203848" y="5877272"/>
            <a:ext cx="4611442" cy="4576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1" descr="http://t0.gstatic.com/images?q=tbn:ANd9GcRgy0DHjVdYyV4Dq3CcRmbb8AG6Ksr9TS0LuQwtsa01-Sdg7GS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429000"/>
            <a:ext cx="4030662" cy="26431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7463" y="2205038"/>
            <a:ext cx="6884987" cy="3671887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pt-PT" sz="36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LOUVOR E GLÓRIA A VÓS, </a:t>
            </a:r>
          </a:p>
          <a:p>
            <a:pPr marL="0" lvl="1" indent="0">
              <a:buFontTx/>
              <a:buNone/>
              <a:defRPr/>
            </a:pPr>
            <a:r>
              <a:rPr lang="pt-PT" sz="36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JESUS CRISTO, SENHOR !</a:t>
            </a:r>
          </a:p>
          <a:p>
            <a:pPr marL="1409700" lvl="2" indent="-609600">
              <a:buFontTx/>
              <a:buNone/>
              <a:defRPr/>
            </a:pPr>
            <a:r>
              <a:rPr lang="pt-PT" sz="3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 meio da nuvem luminosa, </a:t>
            </a:r>
            <a:endParaRPr lang="pt-PT" sz="3200" b="1" i="1" dirty="0" smtClean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1409700" lvl="2" indent="-609600">
              <a:buFontTx/>
              <a:buNone/>
              <a:defRPr/>
            </a:pPr>
            <a:r>
              <a:rPr lang="pt-PT" sz="3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ouviu-se a </a:t>
            </a:r>
            <a:r>
              <a:rPr lang="pt-PT" sz="3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voz do Pai: </a:t>
            </a:r>
            <a:endParaRPr lang="pt-PT" sz="3200" b="1" i="1" dirty="0" smtClean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1409700" lvl="2" indent="-609600">
              <a:buFontTx/>
              <a:buNone/>
              <a:defRPr/>
            </a:pPr>
            <a:r>
              <a:rPr lang="pt-PT" sz="3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pt-PT" sz="3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Este é o meu Filho </a:t>
            </a:r>
          </a:p>
          <a:p>
            <a:pPr marL="1409700" lvl="2" indent="-609600">
              <a:buFontTx/>
              <a:buNone/>
              <a:defRPr/>
            </a:pPr>
            <a:r>
              <a:rPr lang="pt-PT" sz="3200" b="1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muito amado. Escutai-O</a:t>
            </a:r>
            <a:r>
              <a:rPr lang="pt-PT" sz="3200" b="1" i="1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!”</a:t>
            </a:r>
            <a:endParaRPr lang="pt-PT" sz="3200" b="1" i="1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>
            <a:off x="500063" y="857250"/>
            <a:ext cx="8243887" cy="0"/>
          </a:xfrm>
          <a:prstGeom prst="line">
            <a:avLst/>
          </a:prstGeom>
          <a:ln w="28575"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pt-PT" dirty="0"/>
          </a:p>
        </p:txBody>
      </p:sp>
      <p:sp>
        <p:nvSpPr>
          <p:cNvPr id="66566" name="Line 5"/>
          <p:cNvSpPr>
            <a:spLocks noChangeShapeType="1"/>
          </p:cNvSpPr>
          <p:nvPr/>
        </p:nvSpPr>
        <p:spPr bwMode="auto">
          <a:xfrm>
            <a:off x="928688" y="1773238"/>
            <a:ext cx="5648325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6567" name="Picture 9" descr="BIBLE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15888"/>
            <a:ext cx="1214438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928686" y="1268760"/>
            <a:ext cx="5649120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Selling a Product or Service</Template>
  <TotalTime>4526</TotalTime>
  <Words>1224</Words>
  <Application>Microsoft Office PowerPoint</Application>
  <PresentationFormat>Apresentação no Ecrã (4:3)</PresentationFormat>
  <Paragraphs>243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6</vt:i4>
      </vt:variant>
      <vt:variant>
        <vt:lpstr>Títulos dos diapositivos</vt:lpstr>
      </vt:variant>
      <vt:variant>
        <vt:i4>26</vt:i4>
      </vt:variant>
    </vt:vector>
  </HeadingPairs>
  <TitlesOfParts>
    <vt:vector size="32" baseType="lpstr">
      <vt:lpstr>1_Modelo de apresentação predefinido</vt:lpstr>
      <vt:lpstr>3_Modelo de apresentação predefinido</vt:lpstr>
      <vt:lpstr>4_Modelo de apresentação predefinido</vt:lpstr>
      <vt:lpstr>5_Modelo de apresentação predefinido</vt:lpstr>
      <vt:lpstr>7_Modelo de apresentação predefinido</vt:lpstr>
      <vt:lpstr>8_Modelo de apresentação predefinido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                                                              [ Após a Consagração / À escolha ]  (1ª) P- Mistério da fé!       A- Anunciamos, Senhor, a Vossa morte,           proclamamos a Vossa Ressurreição.          Vinde, Senhor Jesus!       (2ª) P- Mistério admirável da nossa fé!       A- Quando comemos deste pão            e bebemos deste cálice,             anunciamos, Senhor, a Vossa morte,            esperando a Vossa vinda gloriosa.        (3ª) P- Mistério da fé para a salvação do mundo!         A- Glória a Vós que morrestes na cruz              e agora viveis para sempre.             Salvador do mundo, salvai-nos!             Vinde, Senhor Jesus!</vt:lpstr>
      <vt:lpstr>Apresentação do PowerPoint</vt:lpstr>
      <vt:lpstr>Apresentação do PowerPoint</vt:lpstr>
      <vt:lpstr>Apresentação do PowerPoint</vt:lpstr>
      <vt:lpstr>PARA QUEM HAVEMOS DE IR? NÓS TEMOS FOME DE AMOR.     PALAVRAS DE VIDA ETERNA     SÓ TU NOS DIZES, SENHOR!  1. Nem só de pão vive o homem,      mas também vive de amor!      Tu és Pão que nos dá vida,      nós cremos em Ti, Senhor.            2. Tua Palavra ilumina            nossa vida com fulgor!            Seguiremos os Teus passos            a onde fores, Senhor!                 3. Tu és Caminho e Verdade,                 Tu és Vida e Comunhão!                 Só Tu fazes os amigos                 felizes de coração.    </vt:lpstr>
      <vt:lpstr>Apresentação do PowerPoint</vt:lpstr>
      <vt:lpstr>Apresentação do PowerPoint</vt:lpstr>
      <vt:lpstr>TENDE COMPAIXÃO DE MIM,  SENHOR MEU DEUS, E PERDOAI O MEU PECADO!    1. Dos abismos em que vivo   ergo a Deus o meu clamor:  Escutai a minha prece, clementíssimo Senhor!   2. Vossos ouvidos atendam,  com divina compaixão, minha voz que Vos implora: Escutai minha oração!</vt:lpstr>
      <vt:lpstr>Apresentação do PowerPoint</vt:lpstr>
    </vt:vector>
  </TitlesOfParts>
  <Company>La Salle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La Salle</dc:creator>
  <cp:lastModifiedBy>Win7</cp:lastModifiedBy>
  <cp:revision>379</cp:revision>
  <dcterms:created xsi:type="dcterms:W3CDTF">2006-05-02T09:35:59Z</dcterms:created>
  <dcterms:modified xsi:type="dcterms:W3CDTF">2013-11-13T11:34:44Z</dcterms:modified>
</cp:coreProperties>
</file>