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452" r:id="rId2"/>
    <p:sldMasterId id="2147488539" r:id="rId3"/>
    <p:sldMasterId id="2147489040" r:id="rId4"/>
    <p:sldMasterId id="2147489053" r:id="rId5"/>
  </p:sldMasterIdLst>
  <p:notesMasterIdLst>
    <p:notesMasterId r:id="rId34"/>
  </p:notesMasterIdLst>
  <p:sldIdLst>
    <p:sldId id="370" r:id="rId6"/>
    <p:sldId id="392" r:id="rId7"/>
    <p:sldId id="393" r:id="rId8"/>
    <p:sldId id="353" r:id="rId9"/>
    <p:sldId id="384" r:id="rId10"/>
    <p:sldId id="395" r:id="rId11"/>
    <p:sldId id="269" r:id="rId12"/>
    <p:sldId id="372" r:id="rId13"/>
    <p:sldId id="363" r:id="rId14"/>
    <p:sldId id="354" r:id="rId15"/>
    <p:sldId id="362" r:id="rId16"/>
    <p:sldId id="390" r:id="rId17"/>
    <p:sldId id="379" r:id="rId18"/>
    <p:sldId id="335" r:id="rId19"/>
    <p:sldId id="396" r:id="rId20"/>
    <p:sldId id="342" r:id="rId21"/>
    <p:sldId id="380" r:id="rId22"/>
    <p:sldId id="381" r:id="rId23"/>
    <p:sldId id="326" r:id="rId24"/>
    <p:sldId id="374" r:id="rId25"/>
    <p:sldId id="378" r:id="rId26"/>
    <p:sldId id="382" r:id="rId27"/>
    <p:sldId id="383" r:id="rId28"/>
    <p:sldId id="375" r:id="rId29"/>
    <p:sldId id="376" r:id="rId30"/>
    <p:sldId id="364" r:id="rId31"/>
    <p:sldId id="377" r:id="rId32"/>
    <p:sldId id="394" r:id="rId33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FF00"/>
    <a:srgbClr val="000000"/>
    <a:srgbClr val="9999FF"/>
    <a:srgbClr val="9966FF"/>
    <a:srgbClr val="00FFFF"/>
    <a:srgbClr val="3399FF"/>
    <a:srgbClr val="99FF33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 varScale="1">
        <p:scale>
          <a:sx n="99" d="100"/>
          <a:sy n="99" d="100"/>
        </p:scale>
        <p:origin x="7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E30DBBC-A0A4-43C0-9114-C15482218FBA}" type="datetimeFigureOut">
              <a:rPr lang="pt-PT"/>
              <a:pPr>
                <a:defRPr/>
              </a:pPr>
              <a:t>30/09/2014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CF4C7D5-8ADB-4526-AA4C-564CC6C21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6694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34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730481-113F-45BB-BFB3-FD9F55486173}" type="slidenum">
              <a:rPr lang="pt-PT" altLang="pt-PT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pt-PT" altLang="pt-PT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887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2A82E20-06A0-4BE0-97FA-68D91CB59E0B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384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37053F7-CE9D-4EFE-9A98-EAD094FF9C5C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8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76D5265-F055-49CF-B7D7-3F3CF0EC2B2A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317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F3FA3EC-C649-4574-8CEC-0EDE30A96697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878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887ECC3-7560-450F-B7B1-C36761DB002F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563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2A82E20-06A0-4BE0-97FA-68D91CB59E0B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975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7C184-C98C-4A82-9BCD-0392C57450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88958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01B1B-174D-49C1-8C6A-3B652EF145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599796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85557-7CAD-48A2-92CC-1B21EAD0FC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547118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DCC66-3E6E-4AB3-BE3F-5CA9D3471C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792653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0AB6-814B-4E8C-BDD6-06C5C90D01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63727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D445A-AE4C-417C-BD10-32145674EB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954661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BA151-F52C-4E84-A515-E3F275A0E5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4912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2AEDC-6E9F-4C82-8472-E2B16ACDA3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84314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308D5-677C-439E-929D-51DF369F54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874509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BF8DB-478E-4B0E-8114-315112D930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578632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5DDBD-845F-46BF-B2ED-1DE057A2B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446176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2EA44-3A3A-44BA-99BC-8104D4E55E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75909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3E38B-AD09-4F48-8670-01C3422BF9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9284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2CF25-10B8-4394-99A5-E7E4DCA970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597016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ED8FE-CE2C-46F1-9D7A-25281581DE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948211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F4669-40FF-4168-9F54-34AE99E622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523960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EA016-0E08-46A0-A362-AA6F792E77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993983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0FFAE-0271-4E61-A52A-565D5EBA4B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91890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9C8DB-E254-4BB9-9BD9-4FB8B640DA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413076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77971-C661-4891-A3FD-0C0655ADFF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617660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DB1D2-4264-4035-9BA7-E4552F6A6E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72729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EB2C8-7BE6-4D7F-86E8-2D6E8AC32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722792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2B463-0AEB-4F3C-9BD5-6C38EA81DC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747353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6EE57-51DA-4683-916E-73070884A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578795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6CB74-C903-40F3-A393-99712F8A81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234559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CBD60-9773-46D7-ADD7-0868362720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576676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17928-7AF0-49E9-9256-1B244C4D4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458087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5B6F7-042D-4795-9BF5-CA4834537E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948839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88ED7-234C-41C1-A462-8E3201B34B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073032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D301-6BAE-4B5B-A3B1-3298DE797E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38039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kumimoji="0" lang="pt-PT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DAC93-A995-452B-9767-B937F5BCF4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08569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E4D3B-FB63-4113-AD43-ADE282CD46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274118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0A9FF-20AE-4A1B-903E-26F14EFB4E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09014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EE0D0-F6F5-4DC0-9E4A-EE0A0579D6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35616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E7653-C719-4A56-8EC7-5807093F73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891460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9B44D-2513-448A-BCD7-70E7F32527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610001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CD4CF-9394-46A7-991A-1BECF9B332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629237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A136D-59F6-464F-902D-E89EB0ACEA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917560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AB7F8-5165-4B8D-9343-70EE6B50A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03479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38515-6755-4285-8B6F-F79E588AFF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303165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F9226-4EB8-452D-8350-DFD1962712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623985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29112-4049-4C2C-8374-453DEBC3ED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0468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83ED9-2945-4036-B2D0-0F4D3557CA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838532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4FA2A-F362-4826-8A53-6DCB146C1F1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3442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E433C-421C-4F3D-AF90-15CED3382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163689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3B8E1-FB6E-4110-9F28-0174750F9AC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50370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64978-9BF4-4D21-9FC2-2BE191D0FE9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56801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81148-AD41-4AAB-9D09-B5AED2C087D5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30695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0468E-1F4D-4510-AACE-504F27BC8A8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35825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FE293-0846-4230-AC2C-2B9436CCEEF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883052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981F0-DBF0-44B5-8AB1-EB7C82079F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6346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8BF99-D75E-4DE6-9667-5D1862935BC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58113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3B4F1-6408-419A-980E-B25CB4DAF84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5602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0BF19-573A-4063-8A5C-9D35B09FB190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2331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435EE-A7B1-4187-B579-BD869D467055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40256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7A53C-4F51-4B8E-A79A-4F3FEBE12E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015323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C3838-AC49-4A5F-8C46-68518F99A6C0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45805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6AB42-8563-4C9E-BE15-D7E2734653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086086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A236-0B53-4EDE-BF91-A93A1AA252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379520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13767-39A6-4025-A4DA-5000263EB9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83263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0907127-BD6E-425A-93D9-90A6E55E85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15" r:id="rId1"/>
    <p:sldLayoutId id="2147489016" r:id="rId2"/>
    <p:sldLayoutId id="2147489017" r:id="rId3"/>
    <p:sldLayoutId id="2147489018" r:id="rId4"/>
    <p:sldLayoutId id="2147489019" r:id="rId5"/>
    <p:sldLayoutId id="2147489020" r:id="rId6"/>
    <p:sldLayoutId id="2147489021" r:id="rId7"/>
    <p:sldLayoutId id="2147489022" r:id="rId8"/>
    <p:sldLayoutId id="2147489023" r:id="rId9"/>
    <p:sldLayoutId id="2147489024" r:id="rId10"/>
    <p:sldLayoutId id="2147489025" r:id="rId11"/>
    <p:sldLayoutId id="21474890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DD0D3D6-CF43-44D6-A254-3623A7CC26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27" r:id="rId1"/>
    <p:sldLayoutId id="2147489004" r:id="rId2"/>
    <p:sldLayoutId id="2147489005" r:id="rId3"/>
    <p:sldLayoutId id="2147489006" r:id="rId4"/>
    <p:sldLayoutId id="2147489007" r:id="rId5"/>
    <p:sldLayoutId id="2147489008" r:id="rId6"/>
    <p:sldLayoutId id="2147489009" r:id="rId7"/>
    <p:sldLayoutId id="2147489010" r:id="rId8"/>
    <p:sldLayoutId id="2147489011" r:id="rId9"/>
    <p:sldLayoutId id="2147489012" r:id="rId10"/>
    <p:sldLayoutId id="2147489013" r:id="rId11"/>
    <p:sldLayoutId id="21474890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B875E03-7433-4AEB-9D0C-F2EA3BA5EA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28" r:id="rId1"/>
    <p:sldLayoutId id="2147489029" r:id="rId2"/>
    <p:sldLayoutId id="2147489030" r:id="rId3"/>
    <p:sldLayoutId id="2147489031" r:id="rId4"/>
    <p:sldLayoutId id="2147489032" r:id="rId5"/>
    <p:sldLayoutId id="2147489033" r:id="rId6"/>
    <p:sldLayoutId id="2147489034" r:id="rId7"/>
    <p:sldLayoutId id="2147489035" r:id="rId8"/>
    <p:sldLayoutId id="2147489036" r:id="rId9"/>
    <p:sldLayoutId id="2147489037" r:id="rId10"/>
    <p:sldLayoutId id="2147489038" r:id="rId11"/>
    <p:sldLayoutId id="21474890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0AFEBC9A-6860-4633-90A4-2CEE48C457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kumimoji="0" lang="pt-PT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073455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041" r:id="rId1"/>
    <p:sldLayoutId id="2147489042" r:id="rId2"/>
    <p:sldLayoutId id="2147489043" r:id="rId3"/>
    <p:sldLayoutId id="2147489044" r:id="rId4"/>
    <p:sldLayoutId id="2147489045" r:id="rId5"/>
    <p:sldLayoutId id="2147489046" r:id="rId6"/>
    <p:sldLayoutId id="2147489047" r:id="rId7"/>
    <p:sldLayoutId id="2147489048" r:id="rId8"/>
    <p:sldLayoutId id="2147489049" r:id="rId9"/>
    <p:sldLayoutId id="2147489050" r:id="rId10"/>
    <p:sldLayoutId id="2147489051" r:id="rId11"/>
    <p:sldLayoutId id="21474890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8C6AFA82-3C7C-4136-AC6E-F864ECC65070}" type="slidenum">
              <a:rPr lang="pt-PT" altLang="pt-PT" smtClean="0">
                <a:solidFill>
                  <a:srgbClr val="808080"/>
                </a:solidFill>
              </a:rPr>
              <a:pPr/>
              <a:t>‹nº›</a:t>
            </a:fld>
            <a:endParaRPr lang="pt-PT" altLang="pt-PT" smtClean="0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30062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054" r:id="rId1"/>
    <p:sldLayoutId id="2147489055" r:id="rId2"/>
    <p:sldLayoutId id="2147489056" r:id="rId3"/>
    <p:sldLayoutId id="2147489057" r:id="rId4"/>
    <p:sldLayoutId id="2147489058" r:id="rId5"/>
    <p:sldLayoutId id="2147489059" r:id="rId6"/>
    <p:sldLayoutId id="2147489060" r:id="rId7"/>
    <p:sldLayoutId id="2147489061" r:id="rId8"/>
    <p:sldLayoutId id="2147489062" r:id="rId9"/>
    <p:sldLayoutId id="2147489063" r:id="rId10"/>
    <p:sldLayoutId id="2147489064" r:id="rId11"/>
    <p:sldLayoutId id="21474890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6.jpeg"/><Relationship Id="rId7" Type="http://schemas.openxmlformats.org/officeDocument/2006/relationships/image" Target="../media/image21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10" Type="http://schemas.openxmlformats.org/officeDocument/2006/relationships/image" Target="../media/image11.png"/><Relationship Id="rId4" Type="http://schemas.openxmlformats.org/officeDocument/2006/relationships/image" Target="../media/image27.jpeg"/><Relationship Id="rId9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9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9.png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29700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29702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" descr="Descrição: http://reporterdecristo.com/wp-content/uploads/2009/02/jesus-carregando-a-cru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420888"/>
            <a:ext cx="2807344" cy="3947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3095848"/>
            <a:ext cx="6407620" cy="2853431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Deus </a:t>
            </a: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amou tanto o mundo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 lhe deu o Seu Filho Único;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quem </a:t>
            </a: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acredita n’Ele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tem a vida eterna.</a:t>
            </a:r>
            <a:endParaRPr lang="pt-PT" b="1" i="1" dirty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8918" name="Line 5"/>
          <p:cNvSpPr>
            <a:spLocks noChangeShapeType="1"/>
          </p:cNvSpPr>
          <p:nvPr/>
        </p:nvSpPr>
        <p:spPr bwMode="auto">
          <a:xfrm>
            <a:off x="971550" y="1700213"/>
            <a:ext cx="53292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3892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07975"/>
            <a:ext cx="85471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21" name="Picture 14" descr="BIBL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22" name="Rectângulo 9"/>
          <p:cNvSpPr>
            <a:spLocks noChangeArrowheads="1"/>
          </p:cNvSpPr>
          <p:nvPr/>
        </p:nvSpPr>
        <p:spPr bwMode="auto">
          <a:xfrm>
            <a:off x="3059832" y="1988840"/>
            <a:ext cx="446499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pt-PT" baseline="0" dirty="0">
                <a:effectLst>
                  <a:glow rad="114300">
                    <a:schemeClr val="bg1">
                      <a:alpha val="6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GLÓRIA A VÓS, CRISTO, </a:t>
            </a:r>
            <a:endParaRPr lang="pt-PT" baseline="0" dirty="0" smtClean="0">
              <a:effectLst>
                <a:glow rad="114300">
                  <a:schemeClr val="bg1">
                    <a:alpha val="60000"/>
                  </a:schemeClr>
                </a:glow>
              </a:effectLst>
              <a:latin typeface="Arial" charset="0"/>
              <a:ea typeface="Times New Roman" pitchFamily="18" charset="0"/>
              <a:cs typeface="Arial" charset="0"/>
            </a:endParaRPr>
          </a:p>
          <a:p>
            <a:pPr algn="r"/>
            <a:r>
              <a:rPr lang="pt-PT" baseline="0" dirty="0" smtClean="0">
                <a:effectLst>
                  <a:glow rad="114300">
                    <a:schemeClr val="bg1">
                      <a:alpha val="6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PALAVRA </a:t>
            </a:r>
            <a:r>
              <a:rPr lang="pt-PT" baseline="0" dirty="0">
                <a:effectLst>
                  <a:glow rad="114300">
                    <a:schemeClr val="bg1">
                      <a:alpha val="6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DE DEUS.</a:t>
            </a:r>
            <a:endParaRPr lang="pt-PT" baseline="0" dirty="0">
              <a:effectLst>
                <a:glow rad="114300">
                  <a:schemeClr val="bg1">
                    <a:alpha val="60000"/>
                  </a:schemeClr>
                </a:glow>
              </a:effectLst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943346" y="1196752"/>
            <a:ext cx="5357441" cy="50346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ACLAMAÇÃO ao 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3994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1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115616" y="1792337"/>
            <a:ext cx="72516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Jesus a Nicodemos: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«Assim como Moisés elevou a serpente no deserto, também o Filho do homem será elevado, para que todo aquele que acredita tenha n’Ele a vida eterna.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amou tanto o mundo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entregou o seu Filho unigénito,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todo o homem que acredita n’Ele não pereça, mas tenha a vida eterna.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Deus não enviou o Filho ao mundo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condenar o mundo,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para que o mundo seja salvo por Ele.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979712" y="1160784"/>
            <a:ext cx="3312368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786878" y="5719747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3994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1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189720" y="1641336"/>
            <a:ext cx="684075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acredita n’Ele não é condenado,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quem não acredita já está condenado,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não acreditou no nome do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Filho unigénito de Deus.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causa da condenação é esta: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luz veio ao mundo, e os homens amaram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mais as trevas do que a luz,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eram más as suas obras.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aquele que pratica más ações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odeia a luz e não se aproxima dela,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as suas obras não sejam denunciadas.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quem pratica a verdade aproxima-se da luz,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as suas obras sejam manifestas,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são feitas em Deus”.                           (Jo 3)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2051720" y="1124744"/>
            <a:ext cx="3456384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362943" y="12430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1670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1988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96752"/>
            <a:ext cx="4427538" cy="4463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622566" y="1991767"/>
            <a:ext cx="819790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Cristo Jesus, entregue pelo Pai à Humanidade para a salvar, no meio das trevas deste mundo, e peçamos-Lhe que sejamos capazes de nos aproximarmos da Luz e fazermos as obras de Deus.</a:t>
            </a:r>
          </a:p>
          <a:p>
            <a:pPr lvl="1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Já desde esta quaresma a caminho da Luz da Páscoa...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Para todos os apóstolos, ministros da Luz da Palavra…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Para os que procuram a luz, mesmo desde as trevas…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Vivendo com Cristo, o “rosto humano” do Amor do Pai…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WordArt 11"/>
          <p:cNvSpPr>
            <a:spLocks noChangeArrowheads="1" noChangeShapeType="1" noTextEdit="1"/>
          </p:cNvSpPr>
          <p:nvPr/>
        </p:nvSpPr>
        <p:spPr bwMode="auto">
          <a:xfrm>
            <a:off x="1763689" y="5229225"/>
            <a:ext cx="6164286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TU ÉS A LUZ, SENHOR JESUS,</a:t>
            </a:r>
          </a:p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 LUZ DO MUNDO !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4301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969" y="1640631"/>
            <a:ext cx="4462463" cy="2868489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4392290" cy="2376264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455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 descr="https://encrypted-tbn2.google.com/images?q=tbn:ANd9GcS11rv2OOWe7Vd8ZJE4vcY5hSpXLTCsaBdP0jIG1mEkzCHioM38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559" y="2139616"/>
            <a:ext cx="3014662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 descr="https://encrypted-tbn1.google.com/images?q=tbn:ANd9GcScwZxS0YHsXdaVWpi1-EV2Nv4SA5GJcAodj7W_P_tWuv5dOv5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22" y="2553522"/>
            <a:ext cx="2259485" cy="2662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4036" name="Line 6"/>
          <p:cNvSpPr>
            <a:spLocks noChangeShapeType="1"/>
          </p:cNvSpPr>
          <p:nvPr/>
        </p:nvSpPr>
        <p:spPr bwMode="auto">
          <a:xfrm>
            <a:off x="899592" y="1095376"/>
            <a:ext cx="0" cy="273601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83568" y="910793"/>
            <a:ext cx="7924273" cy="5542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Ti, meu Deus, elevo o meu coração,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elevo as minhas mãos, meu olhar, minha voz.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Ti, meu Deus, eu quero oferecer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meus passos e meu viver,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meus caminhos, meu sofrer.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TUA TERNURA, SENHOR, 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VEM ABRAÇAR-ME,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A TUA BONDADE INFINITA 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VEM PERDOAR-ME.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VOU SER O TEU SEGUIDOR 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DAR-TE O MEU CORAÇÃO.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QUERO SENTIR O CALOR 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DAS TUAS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MÃOS.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A Ti, meu Deus, que és bom e que tens amor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pobre e ao sofredor, vou servir e esperar.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Ti, Senhor, humildes se alegrarão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cantando a nova canção de esperança e de paz.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44040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6200000">
            <a:off x="-751839" y="2259699"/>
            <a:ext cx="2736016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24887" y="615110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506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609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7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731" y="2658269"/>
            <a:ext cx="3180818" cy="29552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 flipV="1">
            <a:off x="827088" y="1428750"/>
            <a:ext cx="1928812" cy="17272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643188" y="1214438"/>
            <a:ext cx="632130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Hossana nas alturas!</a:t>
            </a:r>
          </a:p>
        </p:txBody>
      </p:sp>
      <p:pic>
        <p:nvPicPr>
          <p:cNvPr id="4711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87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3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923088" y="4397375"/>
            <a:ext cx="2376487" cy="1617663"/>
          </a:xfrm>
        </p:spPr>
      </p:pic>
      <p:sp>
        <p:nvSpPr>
          <p:cNvPr id="33795" name="WordArt 10"/>
          <p:cNvSpPr>
            <a:spLocks noChangeArrowheads="1" noChangeShapeType="1" noTextEdit="1"/>
          </p:cNvSpPr>
          <p:nvPr/>
        </p:nvSpPr>
        <p:spPr bwMode="auto">
          <a:xfrm>
            <a:off x="8099425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eaLnBrk="0" hangingPunct="0"/>
            <a:r>
              <a:rPr lang="es-ES" sz="3600" kern="1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33796" name="WordArt 6"/>
          <p:cNvSpPr>
            <a:spLocks noChangeArrowheads="1" noChangeShapeType="1" noTextEdit="1"/>
          </p:cNvSpPr>
          <p:nvPr/>
        </p:nvSpPr>
        <p:spPr bwMode="auto">
          <a:xfrm>
            <a:off x="7834313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eaLnBrk="0" hangingPunct="0"/>
            <a:r>
              <a:rPr lang="es-ES" sz="3600" kern="1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66124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06114" y="548680"/>
            <a:ext cx="8098136" cy="1992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F8F8F8">
                      <a:alpha val="38000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F8F8F8">
                      <a:alpha val="38000"/>
                    </a:srgbClr>
                  </a:outerShdw>
                </a:effectLst>
                <a:latin typeface="Arial Black"/>
              </a:rPr>
              <a:t>4 </a:t>
            </a:r>
            <a:endParaRPr lang="pt-PT" sz="3600" kern="10" baseline="0" dirty="0">
              <a:ln w="11430"/>
              <a:gradFill>
                <a:gsLst>
                  <a:gs pos="0">
                    <a:srgbClr val="9933FF">
                      <a:tint val="70000"/>
                      <a:satMod val="245000"/>
                    </a:srgbClr>
                  </a:gs>
                  <a:gs pos="75000">
                    <a:srgbClr val="9933FF">
                      <a:tint val="90000"/>
                      <a:shade val="60000"/>
                      <a:satMod val="240000"/>
                    </a:srgbClr>
                  </a:gs>
                  <a:gs pos="100000">
                    <a:srgbClr val="9933FF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glow rad="76200">
                  <a:srgbClr val="F8F8F8">
                    <a:alpha val="40000"/>
                  </a:srgbClr>
                </a:glow>
                <a:outerShdw blurRad="50800" dist="39000" dir="5460000" algn="tl">
                  <a:srgbClr val="F8F8F8">
                    <a:alpha val="38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F8F8F8">
                      <a:alpha val="38000"/>
                    </a:srgbClr>
                  </a:outerShdw>
                </a:effectLst>
                <a:latin typeface="Arial Black"/>
              </a:rPr>
              <a:t>da Quaresma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7030450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11" name="WordArt 18"/>
          <p:cNvSpPr>
            <a:spLocks noChangeArrowheads="1" noChangeShapeType="1" noTextEdit="1"/>
          </p:cNvSpPr>
          <p:nvPr/>
        </p:nvSpPr>
        <p:spPr bwMode="auto">
          <a:xfrm>
            <a:off x="967047" y="2783984"/>
            <a:ext cx="7248475" cy="399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[ da </a:t>
            </a:r>
            <a:r>
              <a:rPr lang="pt-PT" sz="3600" i="1" kern="10" spc="150" baseline="0" dirty="0" smtClean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ALEGRIA </a:t>
            </a: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(“Laetare</a:t>
            </a:r>
            <a:r>
              <a:rPr lang="pt-PT" sz="3600" i="1" kern="10" spc="150" baseline="0" dirty="0" smtClean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”) ]</a:t>
            </a:r>
            <a:endParaRPr lang="pt-PT" sz="3600" i="1" kern="10" spc="150" baseline="0" dirty="0">
              <a:ln w="11430"/>
              <a:solidFill>
                <a:srgbClr val="FFCCFF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95288" y="3435350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- Deus ama tanto a Humanidade… que entregou o Seu Filho para a salvar... </a:t>
            </a:r>
            <a:r>
              <a:rPr lang="pt-PT" altLang="pt-PT" sz="2000" b="0" i="1" baseline="0" dirty="0">
                <a:solidFill>
                  <a:srgbClr val="F8F8F8"/>
                </a:solidFill>
                <a:latin typeface="Arial" panose="020B0604020202020204" pitchFamily="34" charset="0"/>
              </a:rPr>
              <a:t>[ 3ª L./ </a:t>
            </a:r>
            <a:r>
              <a:rPr lang="pt-PT" altLang="pt-PT" sz="2000" b="0" i="1" baseline="0" dirty="0" smtClean="0">
                <a:solidFill>
                  <a:srgbClr val="F8F8F8"/>
                </a:solidFill>
                <a:latin typeface="Arial" panose="020B0604020202020204" pitchFamily="34" charset="0"/>
              </a:rPr>
              <a:t>Evang. </a:t>
            </a:r>
            <a:r>
              <a:rPr lang="pt-PT" altLang="pt-PT" sz="2000" b="0" baseline="0" dirty="0">
                <a:solidFill>
                  <a:srgbClr val="F8F8F8"/>
                </a:solidFill>
                <a:latin typeface="Arial" panose="020B0604020202020204" pitchFamily="34" charset="0"/>
              </a:rPr>
              <a:t>- </a:t>
            </a: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Jo 3 </a:t>
            </a:r>
            <a:r>
              <a:rPr lang="pt-PT" altLang="pt-PT" sz="2000" b="0" i="1" baseline="0" dirty="0">
                <a:solidFill>
                  <a:srgbClr val="F8F8F8"/>
                </a:solidFill>
                <a:latin typeface="Arial" panose="020B0604020202020204" pitchFamily="34" charset="0"/>
              </a:rPr>
              <a:t>]</a:t>
            </a: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- Nós é que </a:t>
            </a:r>
            <a:r>
              <a:rPr lang="pt-PT" altLang="pt-PT" sz="2000" i="1" baseline="0" dirty="0">
                <a:solidFill>
                  <a:srgbClr val="F8F8F8"/>
                </a:solidFill>
                <a:latin typeface="Arial" panose="020B0604020202020204" pitchFamily="34" charset="0"/>
              </a:rPr>
              <a:t>atraímos</a:t>
            </a: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 os “castigos” (</a:t>
            </a:r>
            <a:r>
              <a:rPr lang="pt-PT" altLang="pt-PT" sz="2000" i="1" baseline="0" dirty="0">
                <a:solidFill>
                  <a:srgbClr val="F8F8F8"/>
                </a:solidFill>
                <a:latin typeface="Arial" panose="020B0604020202020204" pitchFamily="34" charset="0"/>
              </a:rPr>
              <a:t>salvadores!</a:t>
            </a: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) pelas nossas “infidelidades”...  </a:t>
            </a:r>
            <a:r>
              <a:rPr lang="pt-PT" altLang="pt-PT" sz="2000" b="0" i="1" baseline="0" dirty="0">
                <a:solidFill>
                  <a:srgbClr val="F8F8F8"/>
                </a:solidFill>
                <a:latin typeface="Arial" panose="020B0604020202020204" pitchFamily="34" charset="0"/>
              </a:rPr>
              <a:t>[ 1ª Leit.</a:t>
            </a:r>
            <a:r>
              <a:rPr lang="pt-PT" altLang="pt-PT" sz="2000" b="0" baseline="0" dirty="0">
                <a:solidFill>
                  <a:srgbClr val="F8F8F8"/>
                </a:solidFill>
                <a:latin typeface="Arial" panose="020B0604020202020204" pitchFamily="34" charset="0"/>
              </a:rPr>
              <a:t>/ </a:t>
            </a: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2 Cr  36 </a:t>
            </a:r>
            <a:r>
              <a:rPr lang="pt-PT" altLang="pt-PT" sz="2000" b="0" i="1" baseline="0" dirty="0">
                <a:solidFill>
                  <a:srgbClr val="F8F8F8"/>
                </a:solidFill>
                <a:latin typeface="Arial" panose="020B0604020202020204" pitchFamily="34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- A nossa salvação é uma </a:t>
            </a:r>
            <a:r>
              <a:rPr lang="pt-PT" altLang="pt-PT" sz="2000" i="1" baseline="0" dirty="0">
                <a:solidFill>
                  <a:srgbClr val="F8F8F8"/>
                </a:solidFill>
                <a:latin typeface="Arial" panose="020B0604020202020204" pitchFamily="34" charset="0"/>
              </a:rPr>
              <a:t>graça</a:t>
            </a: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, um dom </a:t>
            </a:r>
            <a:r>
              <a:rPr lang="pt-PT" altLang="pt-PT" sz="2000" i="1" baseline="0" dirty="0">
                <a:solidFill>
                  <a:srgbClr val="F8F8F8"/>
                </a:solidFill>
                <a:latin typeface="Arial" panose="020B0604020202020204" pitchFamily="34" charset="0"/>
              </a:rPr>
              <a:t>gratuito,</a:t>
            </a: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 em Cristo </a:t>
            </a:r>
            <a:r>
              <a:rPr lang="pt-PT" altLang="pt-PT" sz="2000" baseline="0">
                <a:solidFill>
                  <a:srgbClr val="F8F8F8"/>
                </a:solidFill>
                <a:latin typeface="Arial" panose="020B0604020202020204" pitchFamily="34" charset="0"/>
              </a:rPr>
              <a:t>Jesus </a:t>
            </a:r>
            <a:r>
              <a:rPr lang="pt-PT" altLang="pt-PT" sz="200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Ressuscitado</a:t>
            </a: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… </a:t>
            </a:r>
            <a:r>
              <a:rPr lang="pt-PT" altLang="pt-PT" sz="2000" b="0" i="1" baseline="0" dirty="0">
                <a:solidFill>
                  <a:srgbClr val="F8F8F8"/>
                </a:solidFill>
                <a:latin typeface="Arial" panose="020B0604020202020204" pitchFamily="34" charset="0"/>
              </a:rPr>
              <a:t>[ 2ª Leit. </a:t>
            </a:r>
            <a:r>
              <a:rPr lang="pt-PT" altLang="pt-PT" sz="2000" b="0" baseline="0" dirty="0">
                <a:solidFill>
                  <a:srgbClr val="F8F8F8"/>
                </a:solidFill>
                <a:latin typeface="Arial" panose="020B0604020202020204" pitchFamily="34" charset="0"/>
              </a:rPr>
              <a:t>/ </a:t>
            </a: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Ef 2 </a:t>
            </a:r>
            <a:r>
              <a:rPr lang="pt-PT" altLang="pt-PT" sz="2000" b="0" i="1" baseline="0" dirty="0">
                <a:solidFill>
                  <a:srgbClr val="F8F8F8"/>
                </a:solidFill>
                <a:latin typeface="Arial" panose="020B0604020202020204" pitchFamily="34" charset="0"/>
              </a:rPr>
              <a:t>] </a:t>
            </a:r>
          </a:p>
        </p:txBody>
      </p:sp>
    </p:spTree>
    <p:extLst>
      <p:ext uri="{BB962C8B-B14F-4D97-AF65-F5344CB8AC3E}">
        <p14:creationId xmlns:p14="http://schemas.microsoft.com/office/powerpoint/2010/main" val="34807322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335088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3" name="Line 6"/>
          <p:cNvSpPr>
            <a:spLocks noChangeShapeType="1"/>
          </p:cNvSpPr>
          <p:nvPr/>
        </p:nvSpPr>
        <p:spPr bwMode="auto">
          <a:xfrm>
            <a:off x="2700338" y="2682875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4" name="Line 7"/>
          <p:cNvSpPr>
            <a:spLocks noChangeShapeType="1"/>
          </p:cNvSpPr>
          <p:nvPr/>
        </p:nvSpPr>
        <p:spPr bwMode="auto">
          <a:xfrm>
            <a:off x="3851275" y="4868863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813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6352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7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6" name="Raio 9"/>
          <p:cNvSpPr>
            <a:spLocks noChangeArrowheads="1"/>
          </p:cNvSpPr>
          <p:nvPr/>
        </p:nvSpPr>
        <p:spPr bwMode="auto">
          <a:xfrm rot="-5758268">
            <a:off x="1402556" y="3745707"/>
            <a:ext cx="252413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74279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4418013"/>
            <a:ext cx="2373313" cy="1968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63" y="4471988"/>
            <a:ext cx="2324100" cy="1903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095375"/>
            <a:ext cx="2003425" cy="2549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3" y="1706563"/>
            <a:ext cx="1573212" cy="2268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8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915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60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9161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5"/>
          <a:stretch/>
        </p:blipFill>
        <p:spPr bwMode="auto">
          <a:xfrm>
            <a:off x="2463800" y="2349500"/>
            <a:ext cx="4052415" cy="3149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2"/>
          <p:cNvSpPr>
            <a:spLocks noChangeArrowheads="1" noChangeShapeType="1" noTextEdit="1"/>
          </p:cNvSpPr>
          <p:nvPr/>
        </p:nvSpPr>
        <p:spPr bwMode="auto">
          <a:xfrm>
            <a:off x="900559" y="980728"/>
            <a:ext cx="4823569" cy="533426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Pai Nosso …</a:t>
            </a:r>
            <a:endParaRPr lang="pt-PT" sz="3600" kern="10" dirty="0">
              <a:ln w="11430">
                <a:solidFill>
                  <a:srgbClr val="00B050"/>
                </a:solidFill>
              </a:ln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8F8F8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146127" y="258368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1">
                    <a:alpha val="56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65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9166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7" name="Imagem 16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29744" y="390517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" name="Imagem 17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86170" y="3748899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272469" y="6069717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018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120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 flipV="1">
            <a:off x="1143000" y="1165002"/>
            <a:ext cx="0" cy="323986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1209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16200000">
            <a:off x="-829686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ttp://www.arcauniversal.com/iurd/brasil/noticias/imagens/Clipboard01_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68587"/>
            <a:ext cx="3111266" cy="3488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Line 4"/>
          <p:cNvSpPr>
            <a:spLocks noChangeShapeType="1"/>
          </p:cNvSpPr>
          <p:nvPr/>
        </p:nvSpPr>
        <p:spPr bwMode="auto">
          <a:xfrm flipH="1" flipV="1">
            <a:off x="1007814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dirty="0"/>
          </a:p>
        </p:txBody>
      </p:sp>
      <p:sp>
        <p:nvSpPr>
          <p:cNvPr id="5222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73063" y="1743774"/>
            <a:ext cx="6071145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À CEIA DO SENHOR!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AO BANQUETE DOS POBRES,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CONVIDADOS DO SENHOR.</a:t>
            </a:r>
          </a:p>
          <a:p>
            <a:pPr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Eis a Ceia do Senhor: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 o Pão que os Anjos comem,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transformado em Pão do Homem.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 a Ceia do Senhor!</a:t>
            </a:r>
          </a:p>
          <a:p>
            <a:pPr algn="l">
              <a:spcAft>
                <a:spcPts val="0"/>
              </a:spcAft>
              <a:defRPr/>
            </a:pP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Eis o Corpo do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repartido em Sacramento,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peregrino sustento.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 o Corpo do Senhor!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5223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83575" y="599281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23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3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52235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6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954250" y="908720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4535363" y="4492972"/>
            <a:ext cx="4429125" cy="13843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1" hangingPunct="1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Eis o Sangue do Senhor,</a:t>
            </a:r>
          </a:p>
          <a:p>
            <a:pPr eaLnBrk="1" hangingPunct="1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derramado sobre o Mundo</a:t>
            </a:r>
          </a:p>
          <a:p>
            <a:pPr eaLnBrk="1" hangingPunct="1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sinal do amor profundo.</a:t>
            </a:r>
          </a:p>
          <a:p>
            <a:pPr eaLnBrk="1" hangingPunct="1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 o Sangue do Senhor!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2" descr="http://go2.wordpress.com/?id=725X1342&amp;site=faroldeluz.wordpress.com&amp;url=http%3A%2F%2Ffaroldeluz.files.wordpress.com%2F2009%2F06%2Feucaristia-recortada.jpg&amp;sref=http%3A%2F%2Ffaroldeluz.wordpress.com%2F2009%2F06%2F06%2Feucaristia-festa-do-corpo-de-deus%2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49153"/>
            <a:ext cx="4356934" cy="359045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Line 4"/>
          <p:cNvSpPr>
            <a:spLocks noChangeShapeType="1"/>
          </p:cNvSpPr>
          <p:nvPr/>
        </p:nvSpPr>
        <p:spPr bwMode="auto">
          <a:xfrm flipH="1" flipV="1">
            <a:off x="701675" y="1557338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325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528" y="1661904"/>
            <a:ext cx="6492652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À CEIA DO SENHOR!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AO BANQUETE DOS POBRES,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CONVIDADOS DO SENHOR.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Eis a Vida do Senhor: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Pão do Céu que nos dá Vida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conserva a Igreja unida.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Eis a Vida do Senhor!</a:t>
            </a:r>
          </a:p>
          <a:p>
            <a:pPr algn="l">
              <a:spcAft>
                <a:spcPts val="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Eis a Páscoa do Senhor: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Cordeiro Imolado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salva do pecado.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 a Páscoa do Senhor!</a:t>
            </a: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5325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541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6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3258" name="AutoShape 10" descr="http://1.bp.blogspot.com/-MDfXAV-6ecI/ThotTA1L5LI/AAAAAAAAAT0/2Kl4u455D7o/s400/DZIMO_%257E1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669702" y="978554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4355976" y="4439564"/>
            <a:ext cx="4695132" cy="138499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Eis a Festa do Senhor:</a:t>
            </a:r>
          </a:p>
          <a:p>
            <a:pPr eaLnBrk="1" hangingPunct="1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Boa Nova dos humildes,</a:t>
            </a:r>
          </a:p>
          <a:p>
            <a:pPr eaLnBrk="1" hangingPunct="1"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dos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famintos e dos simples.</a:t>
            </a:r>
          </a:p>
          <a:p>
            <a:pPr eaLnBrk="1" hangingPunct="1"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889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 a Festa do Senhor!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4071" y="1556792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427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052736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98029" y="1914525"/>
            <a:ext cx="839445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ainda não estávamos convencidos, tudo o que recebemos de Deus para o nosso bem e salvação é sempre “dom gratuito”; nunca é por mérito nosso ou por conquista. </a:t>
            </a:r>
          </a:p>
          <a:p>
            <a:pPr lvl="5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isso, como sempre, continuamos </a:t>
            </a:r>
          </a:p>
          <a:p>
            <a:pPr lvl="5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agradecer ao Senhor o seu Amor de Pai: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Convidou-nos e acolheu-nos, de novo, nesta Eucaristia...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E nesta mesma Eucaristia, abriu-nos o Coração de Pai…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Como o templo de Jerusalém, renovou o nosso coração…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E nos entregou o Filho Amado neste Pão Eucarístico…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1619250" y="5389563"/>
            <a:ext cx="691356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7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OBRIGADO, SENHOR,</a:t>
            </a:r>
          </a:p>
          <a:p>
            <a:r>
              <a:rPr lang="pt-PT" sz="2000" kern="10" spc="7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PELOS TEUS DONS !</a:t>
            </a:r>
            <a:endParaRPr lang="es-ES" sz="2000" kern="10" spc="7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ttps://encrypted-tbn0.google.com/images?q=tbn:ANd9GcTKredj7l8nQnZ4lM9yAiFNZYxcKew43N5_Ywo2q2E-4df4GcEk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3129310"/>
            <a:ext cx="3960440" cy="2920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https://encrypted-tbn3.google.com/images?q=tbn:ANd9GcRNtSTPOV_8m7RWpbtkb-1NWjZSFXJyNQZVCanZGd9GnOr4TL553Q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7" r="28705"/>
          <a:stretch/>
        </p:blipFill>
        <p:spPr bwMode="auto">
          <a:xfrm>
            <a:off x="4427984" y="461646"/>
            <a:ext cx="3888432" cy="29049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559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043608" y="1340768"/>
            <a:ext cx="69127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TENDE COMPAIXÃO DE MIM,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 MEU DEUS,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PERDOAI O MEU PECADO!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Dos abismos em que vivo 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ergo a Deus o meu clamor: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Escutai a minha prece, 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clementíssimo Senhor!</a:t>
            </a:r>
          </a:p>
          <a:p>
            <a:pPr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Vossos ouvidos atendam, </a:t>
            </a:r>
          </a:p>
          <a:p>
            <a:pPr lvl="4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divina compaixão,</a:t>
            </a:r>
          </a:p>
          <a:p>
            <a:pPr lvl="4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voz que Vos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implora: 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Escutai minha oração!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693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2" name="Picture 13" descr="http://3.bp.blogspot.com/-3xH1AldXy5Y/T0_XJus_OYI/AAAAAAAAAT8/ARsNq_nWxQY/s400/Adorando%2B%2528Kids%2529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323234"/>
            <a:ext cx="2630810" cy="2202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6" name="Picture 15" descr="http://presentepravoce.files.wordpress.com/2008/03/nicodemos-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411921"/>
            <a:ext cx="2193925" cy="2925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25" descr="https://encrypted-tbn3.google.com/images?q=tbn:ANd9GcTL9nhnO1m183BiNzYTFKiDgt4glfLAPph9u-BAxTEjuGhP_Hx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75" y="253923"/>
            <a:ext cx="3254375" cy="24384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27" descr="https://encrypted-tbn1.google.com/images?q=tbn:ANd9GcScwZxS0YHsXdaVWpi1-EV2Nv4SA5GJcAodj7W_P_tWuv5dOv5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23863"/>
            <a:ext cx="1755775" cy="206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23" descr="http://www.wcg.org/lit/bible/law/art/etwog59_small1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901" y="332656"/>
            <a:ext cx="1431925" cy="2454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7" descr="http://bp2.blogger.com/_13_o75enBsc/RmGJRKhPuAI/AAAAAAAAAI8/rfeJp8XEdKc/s320/foto3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97" y="3888132"/>
            <a:ext cx="3806825" cy="26361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9" descr="http://img92.imageshack.us/img92/2410/rostoespinhos0rd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59225"/>
            <a:ext cx="3389759" cy="2493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3175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31756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31757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31758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31759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31760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17" name="Rectângulo 17"/>
          <p:cNvSpPr/>
          <p:nvPr/>
        </p:nvSpPr>
        <p:spPr>
          <a:xfrm rot="21157394">
            <a:off x="444265" y="1623712"/>
            <a:ext cx="8558275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Apesar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das nossas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“infidelidades” </a:t>
            </a:r>
          </a:p>
          <a:p>
            <a:pPr algn="l"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“provas” corretivas consequentes) que vêm já desde muito antigo… Deus ama-nos tanto que nos entregou o seu próprio Filho… como “dom gratuito”, para a nossa salvação…</a:t>
            </a:r>
          </a:p>
        </p:txBody>
      </p:sp>
      <p:sp>
        <p:nvSpPr>
          <p:cNvPr id="18" name="WordArt 4"/>
          <p:cNvSpPr>
            <a:spLocks noChangeArrowheads="1" noChangeShapeType="1"/>
          </p:cNvSpPr>
          <p:nvPr/>
        </p:nvSpPr>
        <p:spPr bwMode="auto">
          <a:xfrm>
            <a:off x="5425266" y="5572866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27000">
                    <a:srgbClr val="009900">
                      <a:alpha val="6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24418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2" name="Picture 13" descr="http://3.bp.blogspot.com/-3xH1AldXy5Y/T0_XJus_OYI/AAAAAAAAAT8/ARsNq_nWxQY/s400/Adorando%2B%2528Kids%2529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323234"/>
            <a:ext cx="2630810" cy="2202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6" name="Picture 15" descr="http://presentepravoce.files.wordpress.com/2008/03/nicodemos-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411921"/>
            <a:ext cx="2193925" cy="2925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25" descr="https://encrypted-tbn3.google.com/images?q=tbn:ANd9GcTL9nhnO1m183BiNzYTFKiDgt4glfLAPph9u-BAxTEjuGhP_Hx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75" y="253923"/>
            <a:ext cx="3254375" cy="24384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27" descr="https://encrypted-tbn1.google.com/images?q=tbn:ANd9GcScwZxS0YHsXdaVWpi1-EV2Nv4SA5GJcAodj7W_P_tWuv5dOv5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23863"/>
            <a:ext cx="1755775" cy="206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23" descr="http://www.wcg.org/lit/bible/law/art/etwog59_small1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901" y="332656"/>
            <a:ext cx="1431925" cy="2454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7" descr="http://bp2.blogger.com/_13_o75enBsc/RmGJRKhPuAI/AAAAAAAAAI8/rfeJp8XEdKc/s320/foto3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97" y="3888132"/>
            <a:ext cx="3806825" cy="26361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9" descr="http://img92.imageshack.us/img92/2410/rostoespinhos0rd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59225"/>
            <a:ext cx="3389759" cy="2493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3175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31756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31757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31758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31759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31760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 smtClean="0">
              <a:solidFill>
                <a:srgbClr val="F8F8F8"/>
              </a:solidFill>
            </a:endParaRPr>
          </a:p>
        </p:txBody>
      </p:sp>
      <p:sp>
        <p:nvSpPr>
          <p:cNvPr id="17" name="Rectângulo 17"/>
          <p:cNvSpPr/>
          <p:nvPr/>
        </p:nvSpPr>
        <p:spPr>
          <a:xfrm rot="21157394">
            <a:off x="444265" y="1623712"/>
            <a:ext cx="8558275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Apesar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das nossas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“infidelidades” </a:t>
            </a:r>
          </a:p>
          <a:p>
            <a:pPr algn="l"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“provas” corretivas consequentes) que vêm já desde muito antigo… Deus ama-nos tanto que nos entregou o seu próprio Filho… como “dom gratuito”, para a nossa salvação…</a:t>
            </a:r>
          </a:p>
        </p:txBody>
      </p:sp>
    </p:spTree>
    <p:extLst>
      <p:ext uri="{BB962C8B-B14F-4D97-AF65-F5344CB8AC3E}">
        <p14:creationId xmlns:p14="http://schemas.microsoft.com/office/powerpoint/2010/main" val="24080917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370" y="3789040"/>
            <a:ext cx="3083136" cy="2310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 descr="https://encrypted-tbn2.google.com/images?q=tbn:ANd9GcTDvHImTxtqr1H7ApqaLHTgiEjyTyhi4u64G3_VqwA42IgBwJRld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2" r="19288"/>
          <a:stretch/>
        </p:blipFill>
        <p:spPr bwMode="auto">
          <a:xfrm>
            <a:off x="395753" y="1756088"/>
            <a:ext cx="3600400" cy="34152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692696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2287235" y="836712"/>
            <a:ext cx="5976664" cy="563231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LEMBRAI-VOS, SENHOR,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VOSSA ALIANÇA;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ESQUEÇAIS PARA SEMPRE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VIDA DOS VOSSOS FIÉIS.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LEVANTAI-VOS, SENHOR,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DEFENDEI A VOSSA CAUSA;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ABANDONEIS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AQUELES QUE VOS PROCURAM,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AQUELES QUE VOS PROCURAM.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317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Lembrai-Vos do vosso povo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adquiristes outrora,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tribo que resgatastes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a Vossa herança,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monte Sião onde habitais.</a:t>
            </a:r>
            <a:endParaRPr lang="pt-PT" sz="2400" i="1" spc="200" baseline="0" dirty="0">
              <a:ln w="317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 rot="20117818">
            <a:off x="307441" y="703347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36712"/>
            <a:ext cx="1908175" cy="3672011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3885059" cy="266429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72637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584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84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3143" y="6038930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88381" y="1311773"/>
            <a:ext cx="81724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todos os príncipes dos sacerdotes e o povo multiplicaram as suas infidelidades, imitando os costumes abomináveis das nações pagãs, e profanaram o templo que o Senhor tinha consagrado para Si em Jerusalém. O Senhor,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seus pais, desde o princípio e sem cessar, enviou-lhes mensageiros, pois queria poupar o povo e a sua própria morada. Mas eles escarneciam dos mensageiros de Deus, desprezavam as suas palavras e riam-se dos profetas, a tal ponto que deixou de haver remédio, perante a indignação do Senhor contra o seu povo. Os caldeus incendiaram o templo de Deus, demoliram as muralhas de Jerusalém, lançaram fogo aos seus palácios e destruíram todos os objetos preciosos. O rei dos caldeus deportou para Babilónia todos os que tinham escapado ao fio da espada; e foram escravos deles e de seus filhos, até que se estabeleceu o reino dos persas.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403648" y="908720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835696" y="5646092"/>
            <a:ext cx="6916515" cy="7056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 eu DE TI me não lembrar, Jerusalém,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fique presa a minha língua!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3687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950" y="843186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2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539552" y="1188035"/>
            <a:ext cx="841692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se cumpriu o que o Senhor anunciara pela boca de Jeremias: «Enquanto o país não descontou os seus sábados, esteve num sábado contínuo, durante todo o tempo da sua desolação, até que se completaram setenta anos».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primeiro ano do reinado de Ciro, rei da Pérsia, para se cumprir a palavra do Senhor, pronunciada pela boca de Jeremias, o Senhor inspirou Ciro, rei da Pérsia, que mandou publicar, em todo o seu reino, de viva voz e por escrito,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seguinte proclamação: «Assim fala Ciro, rei da Pérsia: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Senhor, Deus do Céu, deu-me todos os reinos da terra,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Ele próprio me confiou o encargo de Lhe construir um templo em Jerusalém, na terra de Judá. Quem de entre vós fizer parte do seu povo ponha-se a caminho,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 Deus esteja com ele»”.            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(2 Cr 36)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19670" y="917437"/>
            <a:ext cx="3240362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344626">
            <a:off x="356649" y="5902445"/>
            <a:ext cx="1402915" cy="2821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7892" name="Seta para baixo 10"/>
          <p:cNvSpPr>
            <a:spLocks noChangeArrowheads="1"/>
          </p:cNvSpPr>
          <p:nvPr/>
        </p:nvSpPr>
        <p:spPr bwMode="auto">
          <a:xfrm rot="-1879668">
            <a:off x="7675683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/>
          </a:p>
        </p:txBody>
      </p:sp>
      <p:pic>
        <p:nvPicPr>
          <p:cNvPr id="3789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4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539552" y="1332051"/>
            <a:ext cx="828193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Deus, que é rico em misericórdia,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pela grande caridade com que nos amou,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nós, que estávamos mortos por causa dos nossos pecados, restituiu-nos à vida com Cristo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– é pela graça que fostes salvos –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 Ele nos ressuscitou e com Ele nos fez sentar nos Céus. Assim quis mostrar aos séculos futuros a abundante riqueza da sua graça e da sua bondade para connosco, em Jesus Cristo. De fato, é pela graça que fostes salvos,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meio da fé. A salvação não vem de vós: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dom de Deus. Não se deve às obras: ninguém se pode gloriar. Na verdade, nós somos obra de Deus, criados em Jesus Cristo, em vista das boas obras que Deus de antemão preparou, como caminho que devemos seguir”. 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Ef 2)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2680222" y="5906517"/>
            <a:ext cx="4916114" cy="4028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ACLAMAÇÃO ao 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17287</TotalTime>
  <Words>1986</Words>
  <Application>Microsoft Office PowerPoint</Application>
  <PresentationFormat>Apresentação no Ecrã (4:3)</PresentationFormat>
  <Paragraphs>299</Paragraphs>
  <Slides>28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5</vt:i4>
      </vt:variant>
      <vt:variant>
        <vt:lpstr>Títulos dos diapositivos</vt:lpstr>
      </vt:variant>
      <vt:variant>
        <vt:i4>28</vt:i4>
      </vt:variant>
    </vt:vector>
  </HeadingPairs>
  <TitlesOfParts>
    <vt:vector size="4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4_Modelo de apresentação predefinido</vt:lpstr>
      <vt:lpstr>3_Modelo de apresentação predefinido</vt:lpstr>
      <vt:lpstr>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1272</cp:revision>
  <dcterms:created xsi:type="dcterms:W3CDTF">2006-05-02T09:35:59Z</dcterms:created>
  <dcterms:modified xsi:type="dcterms:W3CDTF">2014-09-30T09:24:53Z</dcterms:modified>
</cp:coreProperties>
</file>