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421" r:id="rId2"/>
    <p:sldMasterId id="2147484804" r:id="rId3"/>
    <p:sldMasterId id="2147484817" r:id="rId4"/>
  </p:sldMasterIdLst>
  <p:notesMasterIdLst>
    <p:notesMasterId r:id="rId33"/>
  </p:notesMasterIdLst>
  <p:sldIdLst>
    <p:sldId id="306" r:id="rId5"/>
    <p:sldId id="305" r:id="rId6"/>
    <p:sldId id="327" r:id="rId7"/>
    <p:sldId id="329" r:id="rId8"/>
    <p:sldId id="301" r:id="rId9"/>
    <p:sldId id="313" r:id="rId10"/>
    <p:sldId id="258" r:id="rId11"/>
    <p:sldId id="320" r:id="rId12"/>
    <p:sldId id="260" r:id="rId13"/>
    <p:sldId id="302" r:id="rId14"/>
    <p:sldId id="309" r:id="rId15"/>
    <p:sldId id="310" r:id="rId16"/>
    <p:sldId id="299" r:id="rId17"/>
    <p:sldId id="297" r:id="rId18"/>
    <p:sldId id="262" r:id="rId19"/>
    <p:sldId id="283" r:id="rId20"/>
    <p:sldId id="314" r:id="rId21"/>
    <p:sldId id="315" r:id="rId22"/>
    <p:sldId id="284" r:id="rId23"/>
    <p:sldId id="300" r:id="rId24"/>
    <p:sldId id="312" r:id="rId25"/>
    <p:sldId id="316" r:id="rId26"/>
    <p:sldId id="317" r:id="rId27"/>
    <p:sldId id="266" r:id="rId28"/>
    <p:sldId id="280" r:id="rId29"/>
    <p:sldId id="332" r:id="rId30"/>
    <p:sldId id="267" r:id="rId31"/>
    <p:sldId id="331" r:id="rId32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  <a:srgbClr val="F8F8F8"/>
    <a:srgbClr val="9DBDFF"/>
    <a:srgbClr val="FFCCFF"/>
    <a:srgbClr val="FFFF99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08" autoAdjust="0"/>
    <p:restoredTop sz="94728" autoAdjust="0"/>
  </p:normalViewPr>
  <p:slideViewPr>
    <p:cSldViewPr>
      <p:cViewPr>
        <p:scale>
          <a:sx n="80" d="100"/>
          <a:sy n="80" d="100"/>
        </p:scale>
        <p:origin x="-29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6577A7D-E879-4215-9EBC-3AEEC9979DCD}" type="datetimeFigureOut">
              <a:rPr lang="pt-PT"/>
              <a:pPr>
                <a:defRPr/>
              </a:pPr>
              <a:t>01-12-2013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2870115-BACE-4EA7-BC69-0B48034E9A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198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D5D53F7-2F09-41D5-8FD8-F3B6392D5BD0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604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D5D53F7-2F09-41D5-8FD8-F3B6392D5BD0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AB53C-4031-457F-9DB0-EC7A5995A58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362795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68623-A8A7-4340-B8D3-0FD77B45E8F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8140150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23D1A-D1E5-413C-886C-B3341A2E6DF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4753766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443E-42F9-45F4-83DA-647CA14BEC7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9967378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6EE06-2E5D-4A7B-98E4-DA73328273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02421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71A26-39CA-488F-834B-40B0FC4FD3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827541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1BC4F-0A61-474A-8629-51E5C69DF9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575138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8D6E1-9097-4CD0-90BD-032D6259A9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639781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224FE-F5C3-40AF-85E9-63C1E24A00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908534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6C0A5-E80D-4199-B1D0-6F1D9EEF2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99670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8DB54-46F2-4B7C-A5EA-963BA77E72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928351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B0EC7-3A1F-4F1D-AC05-A568A29DC8E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188655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C76EB-E60C-4C76-A98E-118D16047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18939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C66AB-5A4C-4882-BD84-CFD7AB5024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36165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CFD5D-46CF-48F6-B506-FF5E00666D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88878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E7B68-4A58-4616-A87D-9A36F9923C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105028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096CF-0187-48F1-BA02-E73CA00431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178712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10896-138C-4982-9920-136AD26800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9202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E3A20-3CF2-400F-B9A1-CFE742891B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031326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4D94E-DDF7-4D7F-B775-22917FC8E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664182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9D6E5-9C11-46BC-B08C-E3F3F44EFA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313738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30873-041C-4FC7-98F3-7F6B049CAE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554346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18DA4-406E-4C6F-9054-4AB2C778173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404826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BB6EF-18E7-4316-B8B2-157A5B3ADC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958459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1C924-77F7-4C2D-A4D1-03CA10D508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59756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1C43B-AD4B-40B0-8911-94DA55B40A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1370749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5787A-B606-40EC-BC77-5C84D32968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296630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1AC47-1243-4FE2-93B6-B786EB6AA1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539411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B18C-9FD4-4F38-8F93-C73D037308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311035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EA4F9-4A1F-4805-9FA5-E0632CA0A4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438356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B08B3-C5CB-4E78-A40B-72FEF311FA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513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40156-B512-4924-AC52-DEFD508FFD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9703100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5CE8F-4AE7-485A-A6AF-C0DFE78C40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015549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DA6DA-7322-4A8D-A4E5-850D0E07592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5749728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B1F38-CDD2-4A63-B871-4936DD8C5F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534180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926E1-80C1-46C9-AA12-31FAC4A991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35051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0B1D4-6C5E-44D7-A277-269192CD7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30692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89B47-9689-46AF-8E9B-64048AF44C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494077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731F1-D306-4BFE-8C2D-B443F144BE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0675910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1ACDB-F4BB-45F1-A18F-0F45BC44EB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665654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13DB1-9307-4961-A1EE-CF20E09A41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15261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000FE-B5BC-4EFF-94DC-7703496C80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716418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E5D7B-4CFF-4C8F-9222-D350EF692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684861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2E6F2-4BAF-44EF-9836-48AB8979EFE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6477101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B9E8D-BA08-4F6E-BCE5-E541AE04F40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6755798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4F8DE-0E8C-48BC-BC42-B044C552AF2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5406514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A80E8-9640-4870-849B-889E2FF6C3C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2594392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31AC5-5925-4963-9229-ACECB050D5F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3118207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9EFBDB81-6CA2-4EC0-865A-A7367BEB237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09" r:id="rId1"/>
    <p:sldLayoutId id="2147488710" r:id="rId2"/>
    <p:sldLayoutId id="2147488711" r:id="rId3"/>
    <p:sldLayoutId id="2147488712" r:id="rId4"/>
    <p:sldLayoutId id="2147488713" r:id="rId5"/>
    <p:sldLayoutId id="2147488714" r:id="rId6"/>
    <p:sldLayoutId id="2147488715" r:id="rId7"/>
    <p:sldLayoutId id="2147488716" r:id="rId8"/>
    <p:sldLayoutId id="2147488717" r:id="rId9"/>
    <p:sldLayoutId id="2147488718" r:id="rId10"/>
    <p:sldLayoutId id="2147488719" r:id="rId11"/>
    <p:sldLayoutId id="21474887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A566C881-A45E-4A5D-B040-0878E2AE47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21" r:id="rId1"/>
    <p:sldLayoutId id="2147488687" r:id="rId2"/>
    <p:sldLayoutId id="2147488688" r:id="rId3"/>
    <p:sldLayoutId id="2147488689" r:id="rId4"/>
    <p:sldLayoutId id="2147488690" r:id="rId5"/>
    <p:sldLayoutId id="2147488691" r:id="rId6"/>
    <p:sldLayoutId id="2147488692" r:id="rId7"/>
    <p:sldLayoutId id="2147488693" r:id="rId8"/>
    <p:sldLayoutId id="2147488694" r:id="rId9"/>
    <p:sldLayoutId id="2147488695" r:id="rId10"/>
    <p:sldLayoutId id="2147488696" r:id="rId11"/>
    <p:sldLayoutId id="21474886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E3F4435F-07D7-4438-91DB-581074676D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22" r:id="rId1"/>
    <p:sldLayoutId id="2147488723" r:id="rId2"/>
    <p:sldLayoutId id="2147488724" r:id="rId3"/>
    <p:sldLayoutId id="2147488725" r:id="rId4"/>
    <p:sldLayoutId id="2147488726" r:id="rId5"/>
    <p:sldLayoutId id="2147488727" r:id="rId6"/>
    <p:sldLayoutId id="2147488728" r:id="rId7"/>
    <p:sldLayoutId id="2147488729" r:id="rId8"/>
    <p:sldLayoutId id="2147488730" r:id="rId9"/>
    <p:sldLayoutId id="2147488731" r:id="rId10"/>
    <p:sldLayoutId id="2147488732" r:id="rId11"/>
    <p:sldLayoutId id="21474887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C84F5C73-1D3F-4E45-B16A-380A4FFFC9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734" r:id="rId1"/>
    <p:sldLayoutId id="2147488698" r:id="rId2"/>
    <p:sldLayoutId id="2147488699" r:id="rId3"/>
    <p:sldLayoutId id="2147488700" r:id="rId4"/>
    <p:sldLayoutId id="2147488701" r:id="rId5"/>
    <p:sldLayoutId id="2147488702" r:id="rId6"/>
    <p:sldLayoutId id="2147488703" r:id="rId7"/>
    <p:sldLayoutId id="2147488704" r:id="rId8"/>
    <p:sldLayoutId id="2147488705" r:id="rId9"/>
    <p:sldLayoutId id="2147488706" r:id="rId10"/>
    <p:sldLayoutId id="2147488707" r:id="rId11"/>
    <p:sldLayoutId id="21474887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7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jpeg"/><Relationship Id="rId11" Type="http://schemas.openxmlformats.org/officeDocument/2006/relationships/image" Target="../media/image28.png"/><Relationship Id="rId5" Type="http://schemas.openxmlformats.org/officeDocument/2006/relationships/image" Target="../media/image24.png"/><Relationship Id="rId10" Type="http://schemas.openxmlformats.org/officeDocument/2006/relationships/image" Target="../media/image18.wmf"/><Relationship Id="rId4" Type="http://schemas.openxmlformats.org/officeDocument/2006/relationships/image" Target="../media/image23.jpeg"/><Relationship Id="rId9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31748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31751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31752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9" descr="http://t2.gstatic.com/images?q=tbn:ANd9GcSn_haOLfbHBgpTJ8k2IDBSiQCAGLfZNlGN0xVhsdzbmBN66Xiwl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884" y="2204864"/>
            <a:ext cx="3867324" cy="3867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65175"/>
            <a:ext cx="8243887" cy="0"/>
          </a:xfrm>
          <a:prstGeom prst="line">
            <a:avLst/>
          </a:prstGeom>
          <a:ln w="28575"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928688" y="1557338"/>
            <a:ext cx="35718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40967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928686" y="1057945"/>
            <a:ext cx="3571305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86562" y="2467922"/>
            <a:ext cx="735784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Mostrai-nos, Senhor,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misericórdia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dai-nos a Vossa </a:t>
            </a:r>
            <a:r>
              <a:rPr kumimoji="0" lang="pt-PT" sz="40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Salvação</a:t>
            </a:r>
            <a:r>
              <a:rPr kumimoji="0" lang="pt-PT" sz="4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PT" sz="4000" dirty="0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Line 6"/>
          <p:cNvSpPr>
            <a:spLocks noChangeShapeType="1"/>
          </p:cNvSpPr>
          <p:nvPr/>
        </p:nvSpPr>
        <p:spPr bwMode="auto">
          <a:xfrm>
            <a:off x="500063" y="765175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198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02338" y="584200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4198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1000125" y="1989138"/>
            <a:ext cx="7312025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 aos seus discípulos: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«Como aconteceu nos dias de Noé,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sucederá na vinda do Filho do homem.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 dias que precederam o dilúvio,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comiam e bebiam, casavam e davam em casamento, até ao dia em que Noé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entrou na arca; e não deram por nada,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até que veio o dilúvio, que a todos levou.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será também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vinda do Filho do homem.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76759" y="1166546"/>
            <a:ext cx="3571305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Line 6"/>
          <p:cNvSpPr>
            <a:spLocks noChangeShapeType="1"/>
          </p:cNvSpPr>
          <p:nvPr/>
        </p:nvSpPr>
        <p:spPr bwMode="auto">
          <a:xfrm>
            <a:off x="500063" y="765175"/>
            <a:ext cx="820737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4301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25" y="1343025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43013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3" name="Rectângulo 2"/>
          <p:cNvSpPr/>
          <p:nvPr/>
        </p:nvSpPr>
        <p:spPr>
          <a:xfrm>
            <a:off x="895350" y="1989138"/>
            <a:ext cx="7205663" cy="37846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de dois que estiverem no campo,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 será tomado e outro deixado;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duas mulheres que estiverem a moer com a mó, uma será tomada e outra deixada.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Portanto, vigiai, porque não sabeis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que dia virá o vosso Senhor.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Compreendei isto: se o dono da casa soubesse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 horas da noite viria o ladrão, estaria vigilante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deixaria arrombar a sua casa.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isso, estai vós também preparados,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na hora em que menos pensais,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virá o Filho do homem”.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(Mt 24)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76759" y="1166546"/>
            <a:ext cx="3571305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44035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Line 2"/>
          <p:cNvSpPr>
            <a:spLocks noChangeShapeType="1"/>
          </p:cNvSpPr>
          <p:nvPr/>
        </p:nvSpPr>
        <p:spPr bwMode="auto">
          <a:xfrm>
            <a:off x="500063" y="981075"/>
            <a:ext cx="8207375" cy="0"/>
          </a:xfrm>
          <a:prstGeom prst="line">
            <a:avLst/>
          </a:prstGeom>
          <a:noFill/>
          <a:ln w="3810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5059" name="Line 6"/>
          <p:cNvSpPr>
            <a:spLocks noChangeShapeType="1"/>
          </p:cNvSpPr>
          <p:nvPr/>
        </p:nvSpPr>
        <p:spPr bwMode="auto">
          <a:xfrm>
            <a:off x="3276600" y="1844675"/>
            <a:ext cx="48958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23850" y="2133600"/>
            <a:ext cx="8569325" cy="2676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809625" lvl="2"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 Pai, que gera o Filho desde a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Eternidade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para vir até nós na plenitude do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Tempo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</a:p>
          <a:p>
            <a:pPr marL="809625" lvl="2" algn="l">
              <a:defRPr/>
            </a:pP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assim, neste Advento, pedimos com fé e confiança: </a:t>
            </a:r>
          </a:p>
          <a:p>
            <a:pPr algn="l">
              <a:defRPr/>
            </a:pP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para que a Igreja seja sinal de paz no Mundo...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para que os povos, em guerra, abandonem as armas…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para que sejamos sentinelas vigilantes, desde a oração...</a:t>
            </a:r>
          </a:p>
          <a:p>
            <a:pPr algn="l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pelas nossas famílias,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adormecidas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motivos vários…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5"/>
            <a:ext cx="8214991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584325" y="4941888"/>
            <a:ext cx="586740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ESCUTA-NOS, Ó PAI,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NESTE NOVO ADVENTO!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275856" y="1268760"/>
            <a:ext cx="4896594" cy="6066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7651" name="WordArt 9"/>
          <p:cNvSpPr>
            <a:spLocks noChangeArrowheads="1" noChangeShapeType="1"/>
          </p:cNvSpPr>
          <p:nvPr/>
        </p:nvSpPr>
        <p:spPr bwMode="auto">
          <a:xfrm>
            <a:off x="500034" y="571480"/>
            <a:ext cx="8175653" cy="55927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30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2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2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2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noticias.gospelmais.com.br/files/2012/01/c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3407664" cy="2526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4.bp.blogspot.com/-z7Yah5JBXRE/TcV62xZxKtI/AAAAAAAAAeQ/RGMO-q0RYkQ/s1600/maria_eucarist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44925"/>
            <a:ext cx="3407664" cy="2876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8" name="Line 4"/>
          <p:cNvSpPr>
            <a:spLocks noChangeShapeType="1"/>
          </p:cNvSpPr>
          <p:nvPr/>
        </p:nvSpPr>
        <p:spPr bwMode="auto">
          <a:xfrm flipV="1">
            <a:off x="428625" y="857250"/>
            <a:ext cx="824388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7109" name="Line 6"/>
          <p:cNvSpPr>
            <a:spLocks noChangeShapeType="1"/>
          </p:cNvSpPr>
          <p:nvPr/>
        </p:nvSpPr>
        <p:spPr bwMode="auto">
          <a:xfrm>
            <a:off x="1357313" y="1571625"/>
            <a:ext cx="3527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7111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21525" y="263525"/>
            <a:ext cx="785813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13613" y="5111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57313" y="1052736"/>
            <a:ext cx="357472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42992" y="1700711"/>
            <a:ext cx="8421495" cy="414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Quando virá, Senhor, o dia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apareça o Salvador;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soe o brado de alegria: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“Nasceu 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mundo o 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Redentor”.</a:t>
            </a:r>
            <a:endParaRPr kumimoji="0" lang="pt-PT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DESÇA O ORVALHO DO ALTO DOS CÉUS</a:t>
            </a: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AS </a:t>
            </a:r>
            <a:r>
              <a:rPr kumimoji="0" lang="pt-PT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NUVENS </a:t>
            </a: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CHOVAM O </a:t>
            </a:r>
            <a:r>
              <a:rPr kumimoji="0" lang="pt-PT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JUSTO!</a:t>
            </a:r>
            <a:endParaRPr kumimoji="0" lang="pt-PT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ABRA-SE A TERRA E GERMINE O </a:t>
            </a:r>
            <a:r>
              <a:rPr kumimoji="0" lang="pt-PT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SALVADOR!</a:t>
            </a:r>
            <a:endParaRPr kumimoji="0" lang="pt-PT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813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4916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50181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0182" name="Line 9"/>
          <p:cNvSpPr>
            <a:spLocks noChangeShapeType="1"/>
          </p:cNvSpPr>
          <p:nvPr/>
        </p:nvSpPr>
        <p:spPr bwMode="auto">
          <a:xfrm>
            <a:off x="1357313" y="1484313"/>
            <a:ext cx="292735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018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328416" y="1022530"/>
            <a:ext cx="295555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32771" name="WordArt 6"/>
          <p:cNvSpPr>
            <a:spLocks noChangeArrowheads="1" noChangeShapeType="1" noTextEdit="1"/>
          </p:cNvSpPr>
          <p:nvPr/>
        </p:nvSpPr>
        <p:spPr bwMode="auto">
          <a:xfrm>
            <a:off x="6443663" y="5373688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32772" name="WordArt 7"/>
          <p:cNvSpPr>
            <a:spLocks noChangeArrowheads="1" noChangeShapeType="1" noTextEdit="1"/>
          </p:cNvSpPr>
          <p:nvPr/>
        </p:nvSpPr>
        <p:spPr bwMode="auto">
          <a:xfrm>
            <a:off x="7667625" y="56610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32773" name="Text Box 8"/>
          <p:cNvSpPr txBox="1">
            <a:spLocks noChangeArrowheads="1"/>
          </p:cNvSpPr>
          <p:nvPr/>
        </p:nvSpPr>
        <p:spPr bwMode="auto">
          <a:xfrm>
            <a:off x="540321" y="3311054"/>
            <a:ext cx="5759871" cy="20621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- Vigilância… à espera do Senhor, que “vem” em todo o momento… 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[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3ª L./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</a:rPr>
              <a:t>Evang.</a:t>
            </a:r>
            <a:r>
              <a:rPr lang="pt-PT" sz="2000" b="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</a:rPr>
              <a:t>-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Mt 24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]</a:t>
            </a:r>
            <a:r>
              <a:rPr lang="pt-PT" sz="2000" dirty="0">
                <a:solidFill>
                  <a:srgbClr val="F8F8F8"/>
                </a:solidFill>
              </a:rPr>
              <a:t> </a:t>
            </a:r>
            <a:endParaRPr lang="pt-PT" sz="2000" baseline="0" dirty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- Temos sempre a Paz e a Luz de Deus, para caminharmos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vigilantes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… 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[</a:t>
            </a:r>
            <a:r>
              <a:rPr lang="pt-PT" sz="2000" b="0" i="1" baseline="0" dirty="0">
                <a:solidFill>
                  <a:srgbClr val="F8F8F8"/>
                </a:solidFill>
                <a:latin typeface="Arial" charset="0"/>
              </a:rPr>
              <a:t>1ª Leit. </a:t>
            </a:r>
            <a:r>
              <a:rPr lang="pt-PT" sz="2000" b="0" baseline="0" dirty="0">
                <a:solidFill>
                  <a:srgbClr val="F8F8F8"/>
                </a:solidFill>
                <a:latin typeface="Arial" charset="0"/>
              </a:rPr>
              <a:t>/ </a:t>
            </a:r>
            <a:r>
              <a:rPr lang="pt-PT" sz="2000" baseline="0" dirty="0">
                <a:solidFill>
                  <a:srgbClr val="F8F8F8"/>
                </a:solidFill>
                <a:latin typeface="Arial" charset="0"/>
              </a:rPr>
              <a:t>Is 2</a:t>
            </a:r>
            <a:r>
              <a:rPr lang="pt-PT" sz="2000" i="1" baseline="0" dirty="0">
                <a:solidFill>
                  <a:srgbClr val="F8F8F8"/>
                </a:solidFill>
                <a:latin typeface="Arial" charset="0"/>
              </a:rPr>
              <a:t>]</a:t>
            </a:r>
            <a:endParaRPr lang="pt-PT" sz="2000" baseline="0" dirty="0">
              <a:solidFill>
                <a:srgbClr val="F8F8F8"/>
              </a:solidFill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Conversão é: vivermos as obras da Luz, revestidos de Cristo…  </a:t>
            </a:r>
            <a:r>
              <a:rPr lang="pt-PT" sz="2000" b="0" i="1" baseline="0" dirty="0">
                <a:latin typeface="Arial" charset="0"/>
              </a:rPr>
              <a:t>[2ª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Rm 13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7425366" y="4149080"/>
            <a:ext cx="60301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39552" y="548680"/>
            <a:ext cx="8242350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1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1125538"/>
            <a:ext cx="8618538" cy="53975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50" dirty="0" smtClean="0">
                <a:latin typeface="Arial" charset="0"/>
              </a:rPr>
              <a:t>                                                          [ </a:t>
            </a:r>
            <a:r>
              <a:rPr lang="pt-PT" sz="1600" i="1" u="sng" spc="150" dirty="0" smtClean="0">
                <a:latin typeface="Arial" charset="0"/>
              </a:rPr>
              <a:t>Após a </a:t>
            </a:r>
            <a:r>
              <a:rPr lang="pt-PT" sz="1600" b="1" i="1" u="sng" dirty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50" dirty="0" smtClean="0">
                <a:latin typeface="Arial" charset="0"/>
              </a:rPr>
              <a:t> / À escolha ] </a:t>
            </a:r>
            <a:br>
              <a:rPr lang="pt-PT" sz="1600" i="1" spc="150" dirty="0" smtClean="0">
                <a:latin typeface="Arial" charset="0"/>
              </a:rPr>
            </a:br>
            <a:r>
              <a:rPr lang="pt-PT" sz="1800" spc="150" dirty="0" smtClean="0">
                <a:latin typeface="Arial" charset="0"/>
              </a:rPr>
              <a:t>(1ª)</a:t>
            </a:r>
            <a:r>
              <a:rPr lang="pt-PT" sz="1600" spc="150" dirty="0" smtClean="0">
                <a:latin typeface="Arial" charset="0"/>
              </a:rPr>
              <a:t> </a:t>
            </a:r>
            <a:r>
              <a:rPr lang="pt-PT" sz="1800" i="1" spc="150" dirty="0" smtClean="0">
                <a:latin typeface="Arial" charset="0"/>
              </a:rPr>
              <a:t>P- </a:t>
            </a:r>
            <a:r>
              <a:rPr lang="pt-PT" sz="1800" i="1" u="sng" spc="15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5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50" dirty="0" smtClean="0">
                <a:latin typeface="Arial" charset="0"/>
              </a:rPr>
              <a:t/>
            </a:r>
            <a:br>
              <a:rPr lang="pt-PT" sz="1800" i="1" spc="150" dirty="0" smtClean="0">
                <a:latin typeface="Arial" charset="0"/>
              </a:rPr>
            </a:br>
            <a:r>
              <a:rPr lang="pt-PT" sz="1800" i="1" spc="150" dirty="0" smtClean="0">
                <a:latin typeface="Arial" charset="0"/>
              </a:rPr>
              <a:t>      A- </a:t>
            </a:r>
            <a:r>
              <a:rPr lang="pt-PT" sz="1800" b="1" spc="150" dirty="0" smtClean="0">
                <a:latin typeface="Arial" charset="0"/>
              </a:rPr>
              <a:t>Anunciamos, Senhor, a Vossa morte, </a:t>
            </a:r>
            <a:br>
              <a:rPr lang="pt-PT" sz="1800" b="1" spc="150" dirty="0" smtClean="0">
                <a:latin typeface="Arial" charset="0"/>
              </a:rPr>
            </a:br>
            <a:r>
              <a:rPr lang="pt-PT" sz="1800" b="1" spc="150" dirty="0" smtClean="0">
                <a:latin typeface="Arial" charset="0"/>
              </a:rPr>
              <a:t>         proclamamos a Vossa Ressurreição.</a:t>
            </a:r>
            <a:br>
              <a:rPr lang="pt-PT" sz="1800" b="1" spc="150" dirty="0" smtClean="0">
                <a:latin typeface="Arial" charset="0"/>
              </a:rPr>
            </a:br>
            <a:r>
              <a:rPr lang="pt-PT" sz="1800" b="1" spc="150" dirty="0" smtClean="0">
                <a:latin typeface="Arial" charset="0"/>
              </a:rPr>
              <a:t>         Vinde, Senhor Jesus!</a:t>
            </a:r>
            <a:br>
              <a:rPr lang="pt-PT" sz="1800" b="1" spc="150" dirty="0" smtClean="0">
                <a:latin typeface="Arial" charset="0"/>
              </a:rPr>
            </a:br>
            <a:r>
              <a:rPr lang="pt-PT" sz="800" b="1" spc="150" dirty="0" smtClean="0">
                <a:latin typeface="Arial" charset="0"/>
              </a:rPr>
              <a:t>  </a:t>
            </a:r>
            <a:r>
              <a:rPr lang="pt-PT" sz="2000" b="1" spc="150" dirty="0" smtClean="0">
                <a:latin typeface="Arial" charset="0"/>
              </a:rPr>
              <a:t/>
            </a:r>
            <a:br>
              <a:rPr lang="pt-PT" sz="2000" b="1" spc="150" dirty="0" smtClean="0">
                <a:latin typeface="Arial" charset="0"/>
              </a:rPr>
            </a:br>
            <a:r>
              <a:rPr lang="pt-PT" sz="800" b="1" spc="150" dirty="0" smtClean="0">
                <a:latin typeface="Arial" charset="0"/>
              </a:rPr>
              <a:t/>
            </a:r>
            <a:br>
              <a:rPr lang="pt-PT" sz="800" b="1" spc="150" dirty="0" smtClean="0">
                <a:latin typeface="Arial" charset="0"/>
              </a:rPr>
            </a:br>
            <a:r>
              <a:rPr lang="pt-PT" sz="800" b="1" spc="150" dirty="0" smtClean="0">
                <a:latin typeface="Arial" charset="0"/>
              </a:rPr>
              <a:t>           </a:t>
            </a:r>
            <a:r>
              <a:rPr lang="pt-PT" sz="1800" spc="150" dirty="0" smtClean="0">
                <a:latin typeface="Arial" charset="0"/>
              </a:rPr>
              <a:t>(2ª)</a:t>
            </a:r>
            <a:r>
              <a:rPr lang="pt-PT" sz="1600" spc="150" dirty="0" smtClean="0">
                <a:latin typeface="Arial" charset="0"/>
              </a:rPr>
              <a:t> </a:t>
            </a:r>
            <a:r>
              <a:rPr lang="pt-PT" sz="2600" i="1" spc="150" dirty="0" smtClean="0">
                <a:latin typeface="Arial" charset="0"/>
              </a:rPr>
              <a:t>P- </a:t>
            </a:r>
            <a:r>
              <a:rPr lang="pt-PT" sz="2600" i="1" u="sng" spc="15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5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5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50" dirty="0" smtClean="0">
                <a:latin typeface="Arial" charset="0"/>
              </a:rPr>
              <a:t>	  A- </a:t>
            </a:r>
            <a:r>
              <a:rPr lang="pt-PT" sz="2600" b="1" spc="150" dirty="0" smtClean="0">
                <a:latin typeface="Arial" charset="0"/>
              </a:rPr>
              <a:t>Quando comemos deste pão</a:t>
            </a:r>
            <a:br>
              <a:rPr lang="pt-PT" sz="2600" b="1" spc="150" dirty="0" smtClean="0">
                <a:latin typeface="Arial" charset="0"/>
              </a:rPr>
            </a:br>
            <a:r>
              <a:rPr lang="pt-PT" sz="2600" b="1" spc="150" dirty="0" smtClean="0">
                <a:latin typeface="Arial" charset="0"/>
              </a:rPr>
              <a:t>	      e bebemos deste cálice, </a:t>
            </a:r>
            <a:br>
              <a:rPr lang="pt-PT" sz="2600" b="1" spc="150" dirty="0" smtClean="0">
                <a:latin typeface="Arial" charset="0"/>
              </a:rPr>
            </a:br>
            <a:r>
              <a:rPr lang="pt-PT" sz="2600" b="1" spc="150" dirty="0" smtClean="0">
                <a:latin typeface="Arial" charset="0"/>
              </a:rPr>
              <a:t>	      anunciamos, Senhor, a Vossa morte,</a:t>
            </a:r>
            <a:br>
              <a:rPr lang="pt-PT" sz="2600" b="1" spc="150" dirty="0" smtClean="0">
                <a:latin typeface="Arial" charset="0"/>
              </a:rPr>
            </a:br>
            <a:r>
              <a:rPr lang="pt-PT" sz="2600" b="1" spc="150" dirty="0" smtClean="0">
                <a:latin typeface="Arial" charset="0"/>
              </a:rPr>
              <a:t>	      esperando a Vossa vinda gloriosa.</a:t>
            </a:r>
            <a:r>
              <a:rPr lang="pt-PT" sz="2400" b="1" spc="150" dirty="0" smtClean="0">
                <a:latin typeface="Arial" charset="0"/>
              </a:rPr>
              <a:t/>
            </a:r>
            <a:br>
              <a:rPr lang="pt-PT" sz="2400" b="1" spc="150" dirty="0" smtClean="0">
                <a:latin typeface="Arial" charset="0"/>
              </a:rPr>
            </a:br>
            <a:r>
              <a:rPr lang="pt-PT" sz="800" b="1" spc="150" dirty="0" smtClean="0">
                <a:latin typeface="Arial" charset="0"/>
              </a:rPr>
              <a:t>  </a:t>
            </a:r>
            <a:r>
              <a:rPr lang="pt-PT" sz="2100" i="1" spc="150" dirty="0" smtClean="0">
                <a:latin typeface="Arial" charset="0"/>
              </a:rPr>
              <a:t/>
            </a:r>
            <a:br>
              <a:rPr lang="pt-PT" sz="2100" i="1" spc="150" dirty="0" smtClean="0">
                <a:latin typeface="Arial" charset="0"/>
              </a:rPr>
            </a:br>
            <a:r>
              <a:rPr lang="pt-PT" sz="800" i="1" spc="150" dirty="0" smtClean="0">
                <a:latin typeface="Arial" charset="0"/>
              </a:rPr>
              <a:t/>
            </a:r>
            <a:br>
              <a:rPr lang="pt-PT" sz="800" i="1" spc="150" dirty="0" smtClean="0">
                <a:latin typeface="Arial" charset="0"/>
              </a:rPr>
            </a:br>
            <a:r>
              <a:rPr lang="pt-PT" sz="800" i="1" spc="150" dirty="0" smtClean="0">
                <a:latin typeface="Arial" charset="0"/>
              </a:rPr>
              <a:t>		 </a:t>
            </a:r>
            <a:r>
              <a:rPr lang="pt-PT" sz="1800" spc="150" dirty="0" smtClean="0">
                <a:latin typeface="Arial" charset="0"/>
              </a:rPr>
              <a:t>(3ª)</a:t>
            </a:r>
            <a:r>
              <a:rPr lang="pt-PT" sz="1600" spc="150" dirty="0" smtClean="0">
                <a:latin typeface="Arial" charset="0"/>
              </a:rPr>
              <a:t> </a:t>
            </a:r>
            <a:r>
              <a:rPr lang="pt-PT" sz="1800" i="1" spc="150" dirty="0" smtClean="0">
                <a:latin typeface="Arial" charset="0"/>
              </a:rPr>
              <a:t>P- </a:t>
            </a:r>
            <a:r>
              <a:rPr lang="pt-PT" sz="1800" i="1" u="sng" spc="15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5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50" dirty="0" smtClean="0">
                <a:latin typeface="Arial" charset="0"/>
              </a:rPr>
              <a:t/>
            </a:r>
            <a:br>
              <a:rPr lang="pt-PT" sz="1800" i="1" spc="150" dirty="0" smtClean="0">
                <a:latin typeface="Arial" charset="0"/>
              </a:rPr>
            </a:br>
            <a:r>
              <a:rPr lang="pt-PT" sz="1800" i="1" spc="150" dirty="0" smtClean="0">
                <a:latin typeface="Arial" charset="0"/>
              </a:rPr>
              <a:t>		       A- </a:t>
            </a:r>
            <a:r>
              <a:rPr lang="pt-PT" sz="1800" b="1" spc="150" dirty="0" smtClean="0">
                <a:latin typeface="Arial" charset="0"/>
              </a:rPr>
              <a:t>Glória a Vós que morrestes na cruz </a:t>
            </a:r>
            <a:br>
              <a:rPr lang="pt-PT" sz="1800" b="1" spc="150" dirty="0" smtClean="0">
                <a:latin typeface="Arial" charset="0"/>
              </a:rPr>
            </a:br>
            <a:r>
              <a:rPr lang="pt-PT" sz="1800" b="1" spc="150" dirty="0" smtClean="0">
                <a:latin typeface="Arial" charset="0"/>
              </a:rPr>
              <a:t>		          e agora viveis para sempre.</a:t>
            </a:r>
            <a:br>
              <a:rPr lang="pt-PT" sz="1800" b="1" spc="150" dirty="0" smtClean="0">
                <a:latin typeface="Arial" charset="0"/>
              </a:rPr>
            </a:br>
            <a:r>
              <a:rPr lang="pt-PT" sz="1800" b="1" spc="150" dirty="0" smtClean="0">
                <a:latin typeface="Arial" charset="0"/>
              </a:rPr>
              <a:t>		          Salvador do mundo, salvai-nos!</a:t>
            </a:r>
            <a:br>
              <a:rPr lang="pt-PT" sz="1800" b="1" spc="150" dirty="0" smtClean="0">
                <a:latin typeface="Arial" charset="0"/>
              </a:rPr>
            </a:br>
            <a:r>
              <a:rPr lang="pt-PT" sz="1800" b="1" spc="150" dirty="0" smtClean="0">
                <a:latin typeface="Arial" charset="0"/>
              </a:rPr>
              <a:t>		          Vinde, Senhor Jesus!</a:t>
            </a:r>
          </a:p>
        </p:txBody>
      </p:sp>
      <p:sp>
        <p:nvSpPr>
          <p:cNvPr id="51203" name="Line 4"/>
          <p:cNvSpPr>
            <a:spLocks noChangeShapeType="1"/>
          </p:cNvSpPr>
          <p:nvPr/>
        </p:nvSpPr>
        <p:spPr bwMode="auto">
          <a:xfrm>
            <a:off x="428625" y="857250"/>
            <a:ext cx="838835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1204" name="Line 6"/>
          <p:cNvSpPr>
            <a:spLocks noChangeShapeType="1"/>
          </p:cNvSpPr>
          <p:nvPr/>
        </p:nvSpPr>
        <p:spPr bwMode="auto">
          <a:xfrm>
            <a:off x="2643188" y="264318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1205" name="Line 6"/>
          <p:cNvSpPr>
            <a:spLocks noChangeShapeType="1"/>
          </p:cNvSpPr>
          <p:nvPr/>
        </p:nvSpPr>
        <p:spPr bwMode="auto">
          <a:xfrm>
            <a:off x="3714750" y="4906963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120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500188" y="1022530"/>
            <a:ext cx="3287712" cy="39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51210" name="Raio 1"/>
          <p:cNvSpPr>
            <a:spLocks noChangeArrowheads="1"/>
          </p:cNvSpPr>
          <p:nvPr/>
        </p:nvSpPr>
        <p:spPr bwMode="auto">
          <a:xfrm rot="-5758268">
            <a:off x="1211263" y="3570288"/>
            <a:ext cx="214312" cy="1109662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2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22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235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6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7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8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39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40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41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2242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52243" name="Picture 17" descr="COLOSSU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44" name="Picture 16" descr="GRAP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325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325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325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428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1.ytimg.com/vi/wJ7kJKO_REY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4073842" cy="30553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298" name="Picture 8" descr="http://t0.gstatic.com/images?q=tbn:ANd9GcQc2dy943nuVizJqeUJ_qgw_9SKHe1_2xpUj7se7tPGoLPCu1W4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221088"/>
            <a:ext cx="3840426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Line 4"/>
          <p:cNvSpPr>
            <a:spLocks noChangeShapeType="1"/>
          </p:cNvSpPr>
          <p:nvPr/>
        </p:nvSpPr>
        <p:spPr bwMode="auto">
          <a:xfrm flipV="1">
            <a:off x="971600" y="1484784"/>
            <a:ext cx="0" cy="3240087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 dirty="0">
              <a:ln w="6350">
                <a:solidFill>
                  <a:schemeClr val="tx1"/>
                </a:solidFill>
              </a:ln>
            </a:endParaRPr>
          </a:p>
        </p:txBody>
      </p:sp>
      <p:sp>
        <p:nvSpPr>
          <p:cNvPr id="55301" name="Line 7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5303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670995">
            <a:off x="7235031" y="24607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4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58851" y="2881412"/>
            <a:ext cx="3240087" cy="4468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043608" y="890801"/>
            <a:ext cx="7920880" cy="5421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 DESTE PÃO VIVERÁ ETERNAMENTE;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COMEI: ESTE É O CORPO DO SENHOR.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BEBE DESTE CÁLICE TERÁ A VIDA ETERNA;</a:t>
            </a:r>
          </a:p>
          <a:p>
            <a:pPr algn="l" eaLnBrk="0" hangingPunct="0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BEBEI: É O SANGUE DO SENHOR</a:t>
            </a: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0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Pão de Deus é o que desce do céu</a:t>
            </a:r>
          </a:p>
          <a:p>
            <a:pPr algn="l" eaLnBrk="0" hangingPunct="0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para dar a vida ao mundo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0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vem a mim nunca mais terá fome;</a:t>
            </a:r>
          </a:p>
          <a:p>
            <a:pPr algn="l" eaLnBrk="0" hangingPunct="0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quem crê em mim nunca mais terá sede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0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vossos pais comeram o maná no deserto e morreram.</a:t>
            </a:r>
          </a:p>
          <a:p>
            <a:pPr algn="l" eaLnBrk="0" hangingPunct="0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alguém comer deste pão não morrerá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0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Pão que Eu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hei de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dar é a minha carne.</a:t>
            </a:r>
          </a:p>
          <a:p>
            <a:pPr algn="l" eaLnBrk="0" hangingPunct="0">
              <a:lnSpc>
                <a:spcPts val="2300"/>
              </a:lnSpc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 Eu darei pela vida do mundo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0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80975" indent="-180975"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5.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não comerdes a minha Carne e não beberdes o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meu    	   Sangue não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tereis a vida em vós.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3" name="Line 10"/>
          <p:cNvSpPr>
            <a:spLocks noChangeShapeType="1"/>
          </p:cNvSpPr>
          <p:nvPr/>
        </p:nvSpPr>
        <p:spPr bwMode="auto">
          <a:xfrm>
            <a:off x="1857375" y="1571625"/>
            <a:ext cx="5724525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632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670995">
            <a:off x="7235031" y="24607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68313" y="1827213"/>
            <a:ext cx="8424862" cy="3108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spcAft>
                <a:spcPts val="12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Saímos desta Eucaristia, agradecendo a Jesus, o Salvador, porque não se cansa de vir até nós, em cada Natal, para nos salvar.</a:t>
            </a:r>
            <a:r>
              <a:rPr lang="pt-PT" sz="1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</a:t>
            </a:r>
          </a:p>
          <a:p>
            <a:pPr algn="l">
              <a:spcAft>
                <a:spcPts val="1200"/>
              </a:spcAft>
              <a:defRPr/>
            </a:pP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O nosso “obrigado”, Jesus, porque: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transformas o nosso coração pela fé e o amor…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mudas o nosso olhar para vermos no outro o irmão…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crias a verdadeira unidade nas nossas comunidades…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trazes o amor e a felicidade às nossas famílias… 	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763713" y="5037138"/>
            <a:ext cx="56880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OBRIGADO, JESUS,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PELO TEU ADVENTO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55489" y="1021012"/>
            <a:ext cx="5726411" cy="5357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4.bp.blogspot.com/-Ih7_O9n0fDM/ULfla-MlCPI/AAAAAAAABU8/esAz1-tlXDw/s1600/natal+matriz+v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102356"/>
            <a:ext cx="5138936" cy="38542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22" name="Line 9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6323" name="Line 10"/>
          <p:cNvSpPr>
            <a:spLocks noChangeShapeType="1"/>
          </p:cNvSpPr>
          <p:nvPr/>
        </p:nvSpPr>
        <p:spPr bwMode="auto">
          <a:xfrm>
            <a:off x="1857375" y="1571625"/>
            <a:ext cx="5724525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6325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670995">
            <a:off x="7235031" y="24607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855489" y="1021012"/>
            <a:ext cx="5726411" cy="5357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3" name="Rectângulo 12"/>
          <p:cNvSpPr/>
          <p:nvPr/>
        </p:nvSpPr>
        <p:spPr>
          <a:xfrm>
            <a:off x="1187624" y="1628800"/>
            <a:ext cx="622354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criou o mundo</a:t>
            </a:r>
          </a:p>
          <a:p>
            <a:pPr lvl="0" algn="l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pelo seu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amor;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salvou o Homem</a:t>
            </a:r>
          </a:p>
          <a:p>
            <a:pPr lvl="0" algn="l" eaLnBrk="0" hangingPunct="0"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pela sua dor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OLHA OS HOMENS, SENHOR, </a:t>
            </a:r>
            <a:endParaRPr kumimoji="0" lang="pt-PT" sz="2200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LUTA PELA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JUSTIÇA E PAZ.</a:t>
            </a:r>
          </a:p>
          <a:p>
            <a:pPr lvl="2" algn="l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OLHA OS JOVENS E AS 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CRIANÇAS:</a:t>
            </a:r>
            <a:endParaRPr kumimoji="0" lang="pt-PT" sz="22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OLHOS FAMINTOS DE AMOR.</a:t>
            </a:r>
          </a:p>
          <a:p>
            <a:pPr lvl="2" algn="l" eaLnBrk="0" hangingPunct="0"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OLHA OS HOMENS, 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endParaRPr kumimoji="0" lang="pt-PT" sz="22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Veio Deus ao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mundo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libertar o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Homem</a:t>
            </a:r>
          </a:p>
          <a:p>
            <a:pPr lvl="0" algn="l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das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amarras duras,</a:t>
            </a:r>
          </a:p>
          <a:p>
            <a:pPr lvl="0" algn="l" eaLnBrk="0" hangingPunct="0">
              <a:spcBef>
                <a:spcPts val="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do medo e da fome.</a:t>
            </a:r>
          </a:p>
        </p:txBody>
      </p:sp>
    </p:spTree>
    <p:extLst>
      <p:ext uri="{BB962C8B-B14F-4D97-AF65-F5344CB8AC3E}">
        <p14:creationId xmlns:p14="http://schemas.microsoft.com/office/powerpoint/2010/main" val="37935586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6" descr="http://t2.gstatic.com/images?q=tbn:ANd9GcTHa0zyu0sEOMWDgKhlVZz3E1TMFWvB_ESryhQqpmtxrmXJ586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195" y="2348880"/>
            <a:ext cx="4316254" cy="2872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Line 4"/>
          <p:cNvSpPr>
            <a:spLocks noChangeShapeType="1"/>
          </p:cNvSpPr>
          <p:nvPr/>
        </p:nvSpPr>
        <p:spPr bwMode="auto">
          <a:xfrm flipV="1">
            <a:off x="611188" y="923925"/>
            <a:ext cx="2447925" cy="612775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20744777">
            <a:off x="465763" y="706040"/>
            <a:ext cx="2504773" cy="4536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724719" y="1628800"/>
            <a:ext cx="8167761" cy="5057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Sou apenas mais um cidadão que acredita no amor.</a:t>
            </a:r>
            <a:b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quem crê, por favor, não disfarce a esperança que tem.</a:t>
            </a:r>
            <a:b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não crê tem a minha amizade e respeito também.</a:t>
            </a:r>
            <a:b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Eu, porém, acredito em Jesus a quem chamo Senhor.</a:t>
            </a:r>
            <a:b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É TEMPO DE SER ESPERANÇA,</a:t>
            </a:r>
            <a:b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É TEMPO DE COMUNICAR;</a:t>
            </a:r>
            <a:b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É TEMPO DE SER TESTEMUNHA DE DEUS</a:t>
            </a:r>
            <a:b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NESTE MUNDO QUE NÃO SABE AMAR.  (2)</a:t>
            </a:r>
            <a:b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Quando eu vejo que existe no mundo esta falta de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paz,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cristãos com vergonha de ser como Cristo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pediu;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tanta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gente buscando a verdade em caminhos sem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Deus: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Vou gritando com todas as forças de que sou capaz.</a:t>
            </a:r>
            <a:b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pt-PT" sz="2200" i="1" dirty="0"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0" descr="https://encrypted-tbn0.gstatic.com/images?q=tbn:ANd9GcTE0yQj_i5lK7-uiVI9vSiomqzbD2eypy8cUhlbuVaenkA_Sa2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986088"/>
            <a:ext cx="3062287" cy="3157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12" descr="https://encrypted-tbn1.gstatic.com/images?q=tbn:ANd9GcQNGe-IWhubU0_qWJUbOok7It2BwdTUl-9cUrUc5f0lc_mEQHo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9" y="3882033"/>
            <a:ext cx="3168724" cy="2427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10" descr="https://encrypted-tbn3.gstatic.com/images?q=tbn:ANd9GcSr9Fnyh0DCpvpHljfvtkUbnKJBg5y3oIkisglUrTS7wvDJoVx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425" y="455613"/>
            <a:ext cx="2651125" cy="2168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14" descr="http://t3.gstatic.com/images?q=tbn:ANd9GcTrU3LsvlTh-qptrJNu6ZKZVlJXGX3fuGa-SURkIYM85la70D2XJ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2857500"/>
            <a:ext cx="2403475" cy="3613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2" descr="http://recantoencantos.blog.terra.com.br/files/2008/11/caminho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47688"/>
            <a:ext cx="3744912" cy="2797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 rot="21226421">
            <a:off x="261455" y="2176310"/>
            <a:ext cx="8621090" cy="250538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24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76200">
                    <a:srgbClr val="CC66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Vigilantes ativos e previdentes… </a:t>
            </a:r>
          </a:p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76200">
                    <a:srgbClr val="CC66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em oração confiada e persistente… </a:t>
            </a:r>
          </a:p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76200">
                    <a:srgbClr val="CC66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Por Caminhos de Fé e de Encontro…</a:t>
            </a:r>
          </a:p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76200">
                    <a:srgbClr val="CC6600">
                      <a:alpha val="6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para vivermos as obras da Luz…</a:t>
            </a:r>
          </a:p>
        </p:txBody>
      </p:sp>
      <p:sp>
        <p:nvSpPr>
          <p:cNvPr id="8" name="WordArt 4"/>
          <p:cNvSpPr>
            <a:spLocks noChangeArrowheads="1" noChangeShapeType="1"/>
          </p:cNvSpPr>
          <p:nvPr/>
        </p:nvSpPr>
        <p:spPr bwMode="auto">
          <a:xfrm>
            <a:off x="5652120" y="5434797"/>
            <a:ext cx="2592288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0512470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0" descr="https://encrypted-tbn0.gstatic.com/images?q=tbn:ANd9GcTE0yQj_i5lK7-uiVI9vSiomqzbD2eypy8cUhlbuVaenkA_Sa2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986088"/>
            <a:ext cx="3062287" cy="3157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12" descr="https://encrypted-tbn1.gstatic.com/images?q=tbn:ANd9GcQNGe-IWhubU0_qWJUbOok7It2BwdTUl-9cUrUc5f0lc_mEQHo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9" y="3882033"/>
            <a:ext cx="3168724" cy="2427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10" descr="https://encrypted-tbn3.gstatic.com/images?q=tbn:ANd9GcSr9Fnyh0DCpvpHljfvtkUbnKJBg5y3oIkisglUrTS7wvDJoVx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425" y="455613"/>
            <a:ext cx="2651125" cy="2168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14" descr="http://t3.gstatic.com/images?q=tbn:ANd9GcTrU3LsvlTh-qptrJNu6ZKZVlJXGX3fuGa-SURkIYM85la70D2XJ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2857500"/>
            <a:ext cx="2403475" cy="3613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2" descr="http://recantoencantos.blog.terra.com.br/files/2008/11/caminho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47688"/>
            <a:ext cx="3744912" cy="2797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21"/>
          <p:cNvSpPr>
            <a:spLocks noChangeArrowheads="1" noChangeShapeType="1" noTextEdit="1"/>
          </p:cNvSpPr>
          <p:nvPr/>
        </p:nvSpPr>
        <p:spPr bwMode="auto">
          <a:xfrm rot="21226421">
            <a:off x="448987" y="2119688"/>
            <a:ext cx="8621090" cy="2505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1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CC66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Vigilantes ativos e previdentes… </a:t>
            </a:r>
          </a:p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CC66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em oração confiada e persistente… </a:t>
            </a:r>
          </a:p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CC66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Por Caminhos de Fé e de Encontro…</a:t>
            </a:r>
          </a:p>
          <a:p>
            <a:pPr algn="l">
              <a:lnSpc>
                <a:spcPts val="5000"/>
              </a:lnSpc>
              <a:defRPr/>
            </a:pPr>
            <a:r>
              <a:rPr lang="pt-PT" sz="3600" kern="10" baseline="0" dirty="0">
                <a:ln w="11430">
                  <a:noFill/>
                </a:ln>
                <a:solidFill>
                  <a:srgbClr val="FFCC00"/>
                </a:solidFill>
                <a:effectLst>
                  <a:glow rad="63500">
                    <a:srgbClr val="CC6600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para vivermos as obras da Luz…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 descr="https://encrypted-tbn0.gstatic.com/images?q=tbn:ANd9GcTE0yQj_i5lK7-uiVI9vSiomqzbD2eypy8cUhlbuVaenkA_Sa2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31194"/>
            <a:ext cx="5029572" cy="37193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Line 4"/>
          <p:cNvSpPr>
            <a:spLocks noChangeShapeType="1"/>
          </p:cNvSpPr>
          <p:nvPr/>
        </p:nvSpPr>
        <p:spPr bwMode="auto">
          <a:xfrm flipV="1">
            <a:off x="519113" y="817563"/>
            <a:ext cx="2584450" cy="52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893929">
            <a:off x="424491" y="633091"/>
            <a:ext cx="2664795" cy="3702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259632" y="1240979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DEPRESSA, SENHOR, NÓS TE PEDIMOS,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LIBERTAR-NOS COM A TUA MÃO,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 PALAVRA DE LUZ E DE VERDADE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RENOVARÁ O NOSSO CORAÇÃO.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1. Já passou o mundo velho,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mundo novo vai nascer.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Vai renovar céus e terra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o dia que Deus nos der.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2. Já passou o mundo velho,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mundo novo vai nascer.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E na manhã gloriosa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o campo reverdecer.</a:t>
            </a:r>
            <a:endParaRPr lang="pt-PT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02324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4.bp.blogspot.com/_GbBSa2zyqds/SYtqQiToqXI/AAAAAAAAAhk/fb4MYMyAmZ4/s400/Vela+acesa+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278" y="1628800"/>
            <a:ext cx="4205208" cy="3153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539750" y="908050"/>
            <a:ext cx="8137525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kumimoji="0" lang="pt-PT" b="0" baseline="0" dirty="0">
                <a:latin typeface="Arial" charset="0"/>
              </a:rPr>
              <a:t>                                       </a:t>
            </a:r>
            <a:r>
              <a:rPr kumimoji="0" lang="pt-PT" sz="1800" b="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</a:t>
            </a:r>
            <a:r>
              <a:rPr kumimoji="0" lang="pt-PT" sz="1800" b="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kumimoji="0" lang="pt-PT" sz="1800" b="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AO  ACENDER  A  </a:t>
            </a:r>
            <a:r>
              <a:rPr kumimoji="0" lang="pt-PT" sz="18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1ª VELA</a:t>
            </a:r>
            <a:r>
              <a:rPr kumimoji="0" lang="pt-PT" sz="1800" b="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kumimoji="0" lang="pt-PT" sz="1800" b="0" i="1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Acendemos </a:t>
            </a:r>
            <a:r>
              <a:rPr kumimoji="0" lang="pt-PT" u="sng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esta vela</a:t>
            </a: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, Senhor, 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como quem acende as luzes 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para um amigo que chega…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Nesta primeira semana do Advento,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queremos estar preparados 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para Te receber com alegria…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Há muitas sombras à nossa volta;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 cansaço é muito…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Mas queremos estar acordados, alerta,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esperando a luz brilhante que Tu nos trazes,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a paz profunda que Tu nos ofereces,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a alegria verdadeira que nos entregas.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Vem, Senhor Jesus!</a:t>
            </a:r>
          </a:p>
        </p:txBody>
      </p:sp>
      <p:sp>
        <p:nvSpPr>
          <p:cNvPr id="20484" name="WordArt 3"/>
          <p:cNvSpPr>
            <a:spLocks noChangeArrowheads="1" noChangeShapeType="1" noTextEdit="1"/>
          </p:cNvSpPr>
          <p:nvPr/>
        </p:nvSpPr>
        <p:spPr bwMode="auto">
          <a:xfrm>
            <a:off x="2000249" y="409576"/>
            <a:ext cx="3786189" cy="4318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</a:p>
        </p:txBody>
      </p:sp>
      <p:sp>
        <p:nvSpPr>
          <p:cNvPr id="35845" name="Line 4"/>
          <p:cNvSpPr>
            <a:spLocks noChangeShapeType="1"/>
          </p:cNvSpPr>
          <p:nvPr/>
        </p:nvSpPr>
        <p:spPr bwMode="auto">
          <a:xfrm flipV="1">
            <a:off x="2000250" y="836613"/>
            <a:ext cx="3779838" cy="1587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686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686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686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5"/>
          <p:cNvSpPr>
            <a:spLocks noChangeArrowheads="1" noChangeShapeType="1"/>
          </p:cNvSpPr>
          <p:nvPr/>
        </p:nvSpPr>
        <p:spPr bwMode="auto">
          <a:xfrm>
            <a:off x="500034" y="642918"/>
            <a:ext cx="8215370" cy="5545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Liturgia da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120808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Line 6"/>
          <p:cNvSpPr>
            <a:spLocks noChangeShapeType="1"/>
          </p:cNvSpPr>
          <p:nvPr/>
        </p:nvSpPr>
        <p:spPr bwMode="auto">
          <a:xfrm>
            <a:off x="428625" y="765175"/>
            <a:ext cx="8280400" cy="0"/>
          </a:xfrm>
          <a:prstGeom prst="line">
            <a:avLst/>
          </a:prstGeom>
          <a:noFill/>
          <a:ln w="28575">
            <a:solidFill>
              <a:srgbClr val="00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8916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420688" y="1416050"/>
            <a:ext cx="8472487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“Visão de Isaías, filho de Amós, acerca de Judá e de Jerusalém: Sucederá, nos dias que hão de vir, que o monte do templo do Senhor se há de erguer no cimo das montanhas e se elevará no alto das colinas. Ali afluirão todas as nações, e muitos povos acorrerão, dizendo: «Vinde, subamos ao monte do Senhor, ao templo do Deus de Jacob. Ele nos ensinará os seus caminhos, e nós andaremos pelas suas veredas. De Sião há de vir a lei, e de Jerusalém a palavra do Senhor». Ele será juiz no meio das nações e árbitro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povos sem número. Converterão as espadas em relhas de arado e as lanças em foices. Não levantará a espada nação contra nação, nem mais se hão de preparar para a guerra. Vinde, ó casa de Jacob, caminhemos à luz do Senhor”.   (Is 2)</a:t>
            </a:r>
          </a:p>
        </p:txBody>
      </p:sp>
      <p:sp>
        <p:nvSpPr>
          <p:cNvPr id="13" name="Rectângulo 12"/>
          <p:cNvSpPr/>
          <p:nvPr/>
        </p:nvSpPr>
        <p:spPr>
          <a:xfrm>
            <a:off x="2124075" y="5508625"/>
            <a:ext cx="6769100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QUE ALEGRIA QUANDO ME DISSERAM:</a:t>
            </a:r>
          </a:p>
          <a:p>
            <a:pPr algn="l">
              <a:spcAft>
                <a:spcPts val="0"/>
              </a:spcAft>
              <a:defRPr/>
            </a:pPr>
            <a:r>
              <a:rPr lang="pt-PT" sz="26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VAMOS PARA A CASA DO SENHOR !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79712" y="980728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77183">
            <a:off x="541042" y="5803884"/>
            <a:ext cx="1592879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R.: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Line 11"/>
          <p:cNvSpPr>
            <a:spLocks noChangeShapeType="1"/>
          </p:cNvSpPr>
          <p:nvPr/>
        </p:nvSpPr>
        <p:spPr bwMode="auto">
          <a:xfrm>
            <a:off x="428625" y="765175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9939" name="Seta para baixo 8"/>
          <p:cNvSpPr>
            <a:spLocks noChangeArrowheads="1"/>
          </p:cNvSpPr>
          <p:nvPr/>
        </p:nvSpPr>
        <p:spPr bwMode="auto">
          <a:xfrm rot="-1879668">
            <a:off x="7886700" y="6100763"/>
            <a:ext cx="246063" cy="282575"/>
          </a:xfrm>
          <a:prstGeom prst="downArrow">
            <a:avLst>
              <a:gd name="adj1" fmla="val 50000"/>
              <a:gd name="adj2" fmla="val 49944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39941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2" name="Rectângulo 1"/>
          <p:cNvSpPr/>
          <p:nvPr/>
        </p:nvSpPr>
        <p:spPr>
          <a:xfrm>
            <a:off x="844550" y="1568450"/>
            <a:ext cx="7759700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Vós sabeis em que tempo estamos: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Chegou a hora de nos levantarmos do sono,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 salvação está agora mais perto de nós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que quando abraçámos a fé.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noite vai adiantada e o dia está próximo.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Abandonemos as obras das trevas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revistamo-nos das armas da luz.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Andemos dignamente, como em pleno dia,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evitando comezainas e excessos de bebida,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devassidões e libertinagens, as discórdias e ciúmes;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vos preocupeis com a natureza carnal,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satisfazer os seus apetites,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revesti-vos do Senhor Jesus Cristo”.   (Rm 13)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763688" y="1120450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4656459" y="5961640"/>
            <a:ext cx="3096344" cy="318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4335</TotalTime>
  <Words>1669</Words>
  <Application>Microsoft Office PowerPoint</Application>
  <PresentationFormat>Apresentação no Ecrã (4:3)</PresentationFormat>
  <Paragraphs>272</Paragraphs>
  <Slides>28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dos diapositivos</vt:lpstr>
      </vt:variant>
      <vt:variant>
        <vt:i4>28</vt:i4>
      </vt:variant>
    </vt:vector>
  </HeadingPairs>
  <TitlesOfParts>
    <vt:vector size="32" baseType="lpstr">
      <vt:lpstr>1_Modelo de apresentação predefinido</vt:lpstr>
      <vt:lpstr>4_Modelo de apresentação predefinido</vt:lpstr>
      <vt:lpstr>5_Modelo de apresentação predefinido</vt:lpstr>
      <vt:lpstr>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[ Após a Consagração / À escolha ]  (1ª) P- Mistério da fé!       A- Anunciamos, Senhor, a Vossa morte,           proclamamos a Vossa Ressurreição.          Vinde, Senhor Jesus!                (2ª) P- Mistério admirável da nossa fé!    A- Quando comemos deste pão        e bebemos deste cálice,         anunciamos, Senhor, a Vossa morte,        esperando a Vossa vinda gloriosa.        (3ª) P- Mistério da fé para a salvação do mundo! 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351</cp:revision>
  <dcterms:created xsi:type="dcterms:W3CDTF">2006-05-02T09:35:59Z</dcterms:created>
  <dcterms:modified xsi:type="dcterms:W3CDTF">2013-12-01T11:36:33Z</dcterms:modified>
</cp:coreProperties>
</file>