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457" r:id="rId9"/>
  </p:sldMasterIdLst>
  <p:notesMasterIdLst>
    <p:notesMasterId r:id="rId44"/>
  </p:notesMasterIdLst>
  <p:sldIdLst>
    <p:sldId id="394" r:id="rId10"/>
    <p:sldId id="281" r:id="rId11"/>
    <p:sldId id="399" r:id="rId12"/>
    <p:sldId id="353" r:id="rId13"/>
    <p:sldId id="388" r:id="rId14"/>
    <p:sldId id="385" r:id="rId15"/>
    <p:sldId id="395" r:id="rId16"/>
    <p:sldId id="372" r:id="rId17"/>
    <p:sldId id="363" r:id="rId18"/>
    <p:sldId id="393" r:id="rId19"/>
    <p:sldId id="402" r:id="rId20"/>
    <p:sldId id="354" r:id="rId21"/>
    <p:sldId id="362" r:id="rId22"/>
    <p:sldId id="379" r:id="rId23"/>
    <p:sldId id="382" r:id="rId24"/>
    <p:sldId id="383" r:id="rId25"/>
    <p:sldId id="384" r:id="rId26"/>
    <p:sldId id="386" r:id="rId27"/>
    <p:sldId id="335" r:id="rId28"/>
    <p:sldId id="396" r:id="rId29"/>
    <p:sldId id="342" r:id="rId30"/>
    <p:sldId id="389" r:id="rId31"/>
    <p:sldId id="390" r:id="rId32"/>
    <p:sldId id="400" r:id="rId33"/>
    <p:sldId id="374" r:id="rId34"/>
    <p:sldId id="397" r:id="rId35"/>
    <p:sldId id="391" r:id="rId36"/>
    <p:sldId id="401" r:id="rId37"/>
    <p:sldId id="375" r:id="rId38"/>
    <p:sldId id="380" r:id="rId39"/>
    <p:sldId id="364" r:id="rId40"/>
    <p:sldId id="381" r:id="rId41"/>
    <p:sldId id="377" r:id="rId42"/>
    <p:sldId id="398" r:id="rId4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66FF33"/>
    <a:srgbClr val="99FF33"/>
    <a:srgbClr val="000000"/>
    <a:srgbClr val="CCFFFF"/>
    <a:srgbClr val="FF5050"/>
    <a:srgbClr val="66FFFF"/>
    <a:srgbClr val="FF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06/10/2014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463893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624E02-B444-4674-B34C-2B6DD3AD8093}" type="slidenum">
              <a:rPr lang="pt-PT" sz="1200" smtClean="0">
                <a:solidFill>
                  <a:srgbClr val="000000"/>
                </a:solidFill>
              </a:rPr>
              <a:pPr eaLnBrk="1" hangingPunct="1"/>
              <a:t>32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179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33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06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ACC250-DD2F-4E49-A482-DDA6247EF117}" type="slidenum">
              <a:rPr lang="pt-PT" sz="1200" smtClean="0">
                <a:solidFill>
                  <a:srgbClr val="000000"/>
                </a:solidFill>
              </a:rPr>
              <a:pPr eaLnBrk="1" hangingPunct="1"/>
              <a:t>34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55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ACC250-DD2F-4E49-A482-DDA6247EF117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265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06BBD9BD-0EF9-43FE-9D4D-703F1655EFA7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11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401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09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B4363C1-E0DF-4E3E-8395-DC87794AFA4D}" type="slidenum">
              <a:rPr lang="pt-PT" sz="1200" smtClean="0"/>
              <a:pPr eaLnBrk="1" hangingPunct="1"/>
              <a:t>13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312276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19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179FED-E27D-4B15-951C-0AA828630394}" type="slidenum">
              <a:rPr lang="pt-PT" sz="1200" smtClean="0">
                <a:solidFill>
                  <a:srgbClr val="000000"/>
                </a:solidFill>
              </a:rPr>
              <a:pPr eaLnBrk="1" hangingPunct="1"/>
              <a:t>15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16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585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036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49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968334A-D1C9-4705-9E56-6736357B1550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848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4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C44AD-ADEB-4751-A066-284CF992D1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595417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1B510F-756E-44C6-A9B3-131D588709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43825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CC068D-82BE-4FB3-AC98-75B394B392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690935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6117C5-FADB-4E4C-8646-B3D8F3D6B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137626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89B833-6561-4DD3-8A7C-E11506C476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360273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0E4F9-3626-4E33-92E0-EB8659F752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542373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DC314B-7075-45D5-BBAA-BF95F1D64D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8163412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FB7208-602B-4E22-B588-6A90DFB427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411601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A8E7E-8CD8-4A0E-BD3C-5E7D86AE0E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7198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91FE47-EACE-4BE3-B6D1-E414C88F43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7988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46C4E2-6136-4198-AABD-740A34719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147125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F7876F-5E51-4602-9843-0B5CAA7897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586495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15F6BC-0D07-45F8-B7A7-D2FD2E6359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69617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58" r:id="rId1"/>
    <p:sldLayoutId id="2147490459" r:id="rId2"/>
    <p:sldLayoutId id="2147490460" r:id="rId3"/>
    <p:sldLayoutId id="2147490461" r:id="rId4"/>
    <p:sldLayoutId id="2147490462" r:id="rId5"/>
    <p:sldLayoutId id="2147490463" r:id="rId6"/>
    <p:sldLayoutId id="2147490464" r:id="rId7"/>
    <p:sldLayoutId id="2147490465" r:id="rId8"/>
    <p:sldLayoutId id="2147490466" r:id="rId9"/>
    <p:sldLayoutId id="2147490467" r:id="rId10"/>
    <p:sldLayoutId id="2147490468" r:id="rId11"/>
    <p:sldLayoutId id="21474904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9.jpeg"/><Relationship Id="rId11" Type="http://schemas.openxmlformats.org/officeDocument/2006/relationships/image" Target="../media/image11.png"/><Relationship Id="rId5" Type="http://schemas.openxmlformats.org/officeDocument/2006/relationships/image" Target="../media/image28.png"/><Relationship Id="rId10" Type="http://schemas.openxmlformats.org/officeDocument/2006/relationships/image" Target="../media/image31.png"/><Relationship Id="rId4" Type="http://schemas.openxmlformats.org/officeDocument/2006/relationships/image" Target="../media/image27.jpeg"/><Relationship Id="rId9" Type="http://schemas.openxmlformats.org/officeDocument/2006/relationships/image" Target="../media/image2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7" name="Seta para baixo 10"/>
          <p:cNvSpPr>
            <a:spLocks noChangeArrowheads="1"/>
          </p:cNvSpPr>
          <p:nvPr/>
        </p:nvSpPr>
        <p:spPr bwMode="auto">
          <a:xfrm rot="-1879668">
            <a:off x="6853828" y="6119815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436688" y="1700808"/>
            <a:ext cx="6350000" cy="36306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“Irmãos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sabeis que um pouco de fermento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leveda toda a massa?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Purificai-vos do velho fermento,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serdes uma nova massa,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visto que sois pães ázimos.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Cristo, o nosso cordeiro pascal, foi imolado.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Celebremos a festa,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com fermento velho,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com fermento de malícia e perversidade,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com os pães ázimos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pureza e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verdade”.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 Cor 5)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999455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5580112" y="999455"/>
            <a:ext cx="720080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spc="50" baseline="0" dirty="0" smtClean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  <a:endParaRPr lang="pt-PT" sz="3600" i="1" kern="10" spc="50" baseline="0" dirty="0">
              <a:ln w="3175"/>
              <a:solidFill>
                <a:srgbClr val="FF5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3635896" y="6021288"/>
            <a:ext cx="3096345" cy="330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63846" name="CaixaDeTexto 1"/>
          <p:cNvSpPr txBox="1">
            <a:spLocks noChangeArrowheads="1"/>
          </p:cNvSpPr>
          <p:nvPr/>
        </p:nvSpPr>
        <p:spPr bwMode="auto">
          <a:xfrm>
            <a:off x="4716016" y="83661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pt-PT" sz="1800" i="1" baseline="0" dirty="0">
                <a:solidFill>
                  <a:srgbClr val="FF9999"/>
                </a:solidFill>
                <a:latin typeface="Arial" charset="0"/>
              </a:rPr>
              <a:t>[ Facultativa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1896" y="2070908"/>
            <a:ext cx="4752776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À Vítima pascal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ofereçam os cristãos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sacrifícios de louvor.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18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Cordeiro resgatou as ovelhas: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Cristo, o Inocente,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reconciliou com o Pai os pecadores.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18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morte e a vida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travaram um admirável combate: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Depois de morto,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vive e reina o Autor da </a:t>
            </a: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vida! </a:t>
            </a: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076056" y="1843077"/>
            <a:ext cx="3852337" cy="31700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Diz-nos, Maria: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viste no caminho?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 o sepulcro de Cristo </a:t>
            </a: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Vivo</a:t>
            </a: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 </a:t>
            </a: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 Ressuscitado.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 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testemunhas dos Anjos,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 o sudário e a mortalha.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Ressuscitou 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Cristo, </a:t>
            </a:r>
            <a:endParaRPr lang="pt-PT" sz="18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minha esperança!</a:t>
            </a: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Precederá 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seus discípulos </a:t>
            </a:r>
            <a:endParaRPr lang="pt-PT" sz="18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Galileia.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841382" y="5119057"/>
            <a:ext cx="4123106" cy="1118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Sabemos e acreditamos: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Cristo ressuscitou dos </a:t>
            </a: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mortos!</a:t>
            </a: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 Rei vitorioso,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tende piedade de </a:t>
            </a:r>
            <a:r>
              <a:rPr lang="pt-PT" sz="18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nós!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083297" y="836712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“SEQUÊNCIA”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29970" y="-27384"/>
            <a:ext cx="1214438" cy="1036637"/>
          </a:xfrm>
          <a:noFill/>
        </p:spPr>
      </p:pic>
      <p:pic>
        <p:nvPicPr>
          <p:cNvPr id="3" name="Picture 2" descr="http://4.bp.blogspot.com/__l0nwRkRriA/S7hMtsj_PqI/AAAAAAAAAQM/J5VkdhSYFTc/s1600/Ressurrei%C3%A7%C3%A3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514" y="1315697"/>
            <a:ext cx="1565526" cy="18227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315481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0" descr="http://4.bp.blogspot.com/_NUIU61TFvK0/S7fXatOQYOI/AAAAAAAAC80/4PlNtbLQHeQ/s400/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3" y="1844675"/>
            <a:ext cx="2622550" cy="436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349500"/>
            <a:ext cx="7200900" cy="3671888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Cristo,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nosso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Cordeiro pascal,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foi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imolado: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celebremos 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festa do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Senhor! 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717676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63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42250" y="59229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5364088" y="1080859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de manhã ]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390650" y="1563688"/>
            <a:ext cx="6565900" cy="451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primeiro dia da semana,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 Madalena foi de manhãzinha,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escuro, ao sepulcro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viu a pedra retirada do sepulcro.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Correu então e foi ter com Simão Pedro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o discípulo predileto de Jesus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«Levaram o Senhor do sepulcro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sabemos onde O puseram».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partiu com o outro discípulo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foram ambos ao sepulcro.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Corriam os dois juntos,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outro discípulo antecipou-se,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correndo mais depressa do que Pedro,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chegou primeiro ao sepulcro.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008851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 (1a):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734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488" y="16017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5652120" y="1224875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de manhã ]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330325" y="1800225"/>
            <a:ext cx="7489825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Debruçando-se, viu as ligaduras no chão,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entrou.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chegou também Simão Pedro,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seguira. Entrou no sepulcro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viu as ligaduras no chão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sudário que tinha estado sobre a cabeça de Jesus, não com as ligaduras,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enrolado à parte.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Entrou também o outro discípulo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chegara primeiro ao sepulcro: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viu e acreditou.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ainda não tinham entendido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Escritura, segundo a qual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devia ressuscitar dos mortos”.  (Jo 20)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1680" y="1143977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 (1b):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837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4363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5724128" y="1008851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de tarde ]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274763"/>
            <a:ext cx="8251825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“Dois dos discípulos de Jesus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iam a caminho duma povoação chamada Emaús,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ficava a duas léguas de Jerusalém.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Conversavam entre si sobre tudo o que tinha sucedido. Enquanto falavam e discutiam, Jesus aproximou-Se deles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pôs-Se com eles a caminho. Mas os seus olhos estavam impedidos de O reconhecerem. Ele perguntou-lhes: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palavras são essas que trocais entre vós pelo caminho?». Pararam, com ar muito triste,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 deles, chamado Cléofas, respondeu: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és o único habitante de Jerusalém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ignorar o que lá se passou nestes dias!».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perguntou: «Que foi?». Responderam-Lhe: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que se refere a Jesus de Nazaré, profeta poderoso em obras e palavras diante de Deus e de todo o povo;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como os príncipes dos sacerdotes e os nossos chefes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entregaram para ser condenado à morte e crucificado.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921727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 (2a):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939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12160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3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75588" y="59959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5868144" y="1152867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de tarde ]</a:t>
            </a:r>
          </a:p>
        </p:txBody>
      </p:sp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64120" y="1497608"/>
            <a:ext cx="8066088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esperávamos que fosse Ele quem havia de libertar Israel. Mas, afinal, é já o terceiro dia depois que isto aconteceu. É verdade que algumas mulheres do nosso grupo nos sobressaltaram: foram de madrugada ao sepulcro, não encontraram o corpo de Jesus e vieram dizer que lhes tinham aparecido uns Anjos a anunciar que Ele estava vivo. Alguns dos nossos foram ao sepulcro e encontraram tudo como as mulheres tinham dito.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Ele não O viram». Então Jesus disse-lhes: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«Homens sem inteligência e lentos de espírito para acreditar em tudo o que os profetas anunciaram!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tinha o Messias de sofrer tudo isso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entrar na sua glória?».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começando por Moisés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passando pelos Profetas, explicou-lhes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todas as Escrituras o que Lhe dizia respeito.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1720" y="1093658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 (2b):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042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388" y="12096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5940152" y="1008851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de tarde ]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20700" y="1341438"/>
            <a:ext cx="8372475" cy="5105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chegarem perto da povoação para onde iam,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fez menção de seguir para diante. Mas eles convenceram-n’O a ficar, dizendo: «Ficai connosco,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dia está a terminar e vem caindo a noite».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entrou e ficou com eles.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quando Se pôs à mesa, tomou o pão,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recitou a bênção, partiu-o e entregou-lho.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momento abriram-se-lhes os olhos e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reconheceram-n’O. Mas Ele desapareceu da sua presença. Disseram então um para o outro: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ardia cá dentro o nosso coração, quando Ele nos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falava pelo caminho e nos explicava as Escrituras?». Partiram imediatamente de regresso a Jerusalém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encontraram reunidos os Onze e os que estavam com eles, que diziam: «Na verdade, o Senhor ressuscitou e apareceu a Simão». E eles contaram o que tinha acontecido no caminho e como O tinham reconhecido ao partir o pão”.          (Lc 24)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1720" y="944082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 (2c):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700808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87338" y="2060575"/>
            <a:ext cx="8677150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 Ressuscitado e Vivo, que pela sua paixão e morte de cruz destruiu o poder da morte, e, pela sua Ressurreição, abriu a todos as portas da Vida.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porque está sempre Vivo entre nós, pedimos que:</a:t>
            </a:r>
          </a:p>
          <a:p>
            <a:pPr algn="l">
              <a:lnSpc>
                <a:spcPts val="2300"/>
              </a:lnSpc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mude as nossas trevas em luz e a nossa tristeza em alegria...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meio das mortes deste mundo, se realize a Salvação...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vítimas do ódio e da morte acreditem na força do amor...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comunidades cristãs deem exemplo de fraternidade...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1124744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565177" y="5016078"/>
            <a:ext cx="59591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JESUS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RESSUSCITADO</a:t>
            </a:r>
            <a:endParaRPr lang="pt-PT" sz="32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VIVO  ENTRE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NÓS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46084" name="Text Box 16"/>
          <p:cNvSpPr txBox="1">
            <a:spLocks noChangeArrowheads="1"/>
          </p:cNvSpPr>
          <p:nvPr/>
        </p:nvSpPr>
        <p:spPr bwMode="auto">
          <a:xfrm>
            <a:off x="428278" y="3212976"/>
            <a:ext cx="6303962" cy="2677656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</a:pPr>
            <a:r>
              <a:rPr lang="pt-PT" sz="2000" baseline="0" dirty="0">
                <a:latin typeface="Arial" charset="0"/>
              </a:rPr>
              <a:t>- Diante da </a:t>
            </a:r>
            <a:r>
              <a:rPr lang="pt-PT" sz="2000" i="1" baseline="0" dirty="0">
                <a:latin typeface="Arial" charset="0"/>
              </a:rPr>
              <a:t>campa vazia</a:t>
            </a:r>
            <a:r>
              <a:rPr lang="pt-PT" sz="2000" baseline="0" dirty="0">
                <a:latin typeface="Arial" charset="0"/>
              </a:rPr>
              <a:t>... a Madalena e o </a:t>
            </a:r>
            <a:r>
              <a:rPr lang="pt-PT" sz="2000" baseline="0" dirty="0" smtClean="0">
                <a:latin typeface="Arial" charset="0"/>
              </a:rPr>
              <a:t>resto… todos </a:t>
            </a:r>
            <a:r>
              <a:rPr lang="pt-PT" sz="2000" baseline="0" dirty="0">
                <a:latin typeface="Arial" charset="0"/>
              </a:rPr>
              <a:t>estão </a:t>
            </a:r>
            <a:r>
              <a:rPr lang="pt-PT" sz="2000" i="1" baseline="0" dirty="0">
                <a:latin typeface="Arial" charset="0"/>
              </a:rPr>
              <a:t>“desorientados”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</a:t>
            </a:r>
            <a:r>
              <a:rPr lang="pt-PT" sz="1200" i="1" baseline="0" dirty="0" smtClean="0">
                <a:latin typeface="Arial" charset="0"/>
              </a:rPr>
              <a:t>1</a:t>
            </a:r>
            <a:r>
              <a:rPr lang="pt-PT" sz="2000" b="0" i="1" baseline="0" dirty="0" smtClean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L./ Ev.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u="sng" baseline="0" dirty="0">
                <a:latin typeface="Arial" charset="0"/>
              </a:rPr>
              <a:t>Jo 20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marL="180975" indent="-180975" algn="l" eaLnBrk="1" hangingPunct="1">
              <a:spcBef>
                <a:spcPts val="0"/>
              </a:spcBef>
            </a:pPr>
            <a:r>
              <a:rPr lang="pt-PT" sz="2000" baseline="0" dirty="0" smtClean="0">
                <a:latin typeface="Arial" charset="0"/>
              </a:rPr>
              <a:t>   - A </a:t>
            </a:r>
            <a:r>
              <a:rPr lang="pt-PT" sz="2000" i="1" baseline="0" dirty="0" smtClean="0">
                <a:latin typeface="Arial" charset="0"/>
              </a:rPr>
              <a:t>morte</a:t>
            </a:r>
            <a:r>
              <a:rPr lang="pt-PT" sz="2000" baseline="0" dirty="0" smtClean="0">
                <a:latin typeface="Arial" charset="0"/>
              </a:rPr>
              <a:t> não foi o que </a:t>
            </a:r>
            <a:r>
              <a:rPr lang="pt-PT" sz="2000" i="1" baseline="0" dirty="0" smtClean="0">
                <a:latin typeface="Arial" charset="0"/>
              </a:rPr>
              <a:t>“eles” pensavam</a:t>
            </a:r>
            <a:r>
              <a:rPr lang="pt-PT" sz="2000" baseline="0" dirty="0" smtClean="0">
                <a:latin typeface="Arial" charset="0"/>
              </a:rPr>
              <a:t>…  Mas </a:t>
            </a:r>
            <a:r>
              <a:rPr lang="pt-PT" sz="2000" i="1" baseline="0" dirty="0" smtClean="0">
                <a:latin typeface="Arial" charset="0"/>
              </a:rPr>
              <a:t>O Cristo Vivo</a:t>
            </a:r>
            <a:r>
              <a:rPr lang="pt-PT" sz="2000" baseline="0" dirty="0" smtClean="0">
                <a:latin typeface="Arial" charset="0"/>
              </a:rPr>
              <a:t> é </a:t>
            </a:r>
            <a:r>
              <a:rPr lang="pt-PT" sz="2000" i="1" baseline="0" dirty="0" smtClean="0">
                <a:latin typeface="Arial" charset="0"/>
              </a:rPr>
              <a:t>“definitivo”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</a:t>
            </a:r>
            <a:r>
              <a:rPr lang="pt-PT" sz="1200" i="1" baseline="0" dirty="0" smtClean="0">
                <a:latin typeface="Arial" charset="0"/>
              </a:rPr>
              <a:t>2</a:t>
            </a:r>
            <a:r>
              <a:rPr lang="pt-PT" sz="2000" b="0" i="1" baseline="0" dirty="0" smtClean="0">
                <a:latin typeface="Arial" charset="0"/>
              </a:rPr>
              <a:t> L./ Ev. 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u="sng" baseline="0" dirty="0" smtClean="0">
                <a:latin typeface="Arial" charset="0"/>
              </a:rPr>
              <a:t>Lc 24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aseline="0" dirty="0" smtClean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 smtClean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Discurso de Pedro: resumo da </a:t>
            </a:r>
            <a:r>
              <a:rPr lang="pt-PT" sz="2000" i="1" baseline="0" dirty="0">
                <a:latin typeface="Arial" charset="0"/>
              </a:rPr>
              <a:t>Vida de Jesus</a:t>
            </a:r>
            <a:r>
              <a:rPr lang="pt-PT" sz="2000" baseline="0" dirty="0">
                <a:latin typeface="Arial" charset="0"/>
              </a:rPr>
              <a:t>… e  da </a:t>
            </a:r>
            <a:r>
              <a:rPr lang="pt-PT" sz="2000" i="1" baseline="0" dirty="0" smtClean="0">
                <a:latin typeface="Arial" charset="0"/>
              </a:rPr>
              <a:t>Missão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dos discípulos…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</a:t>
            </a:r>
            <a:r>
              <a:rPr lang="pt-PT" sz="2000" baseline="0" dirty="0">
                <a:latin typeface="Arial" charset="0"/>
              </a:rPr>
              <a:t>10 </a:t>
            </a:r>
            <a:r>
              <a:rPr lang="pt-PT" sz="2000" b="0" i="1" baseline="0" dirty="0">
                <a:latin typeface="Arial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2000" baseline="0" dirty="0">
                <a:latin typeface="Arial" charset="0"/>
              </a:rPr>
              <a:t>- Se </a:t>
            </a:r>
            <a:r>
              <a:rPr lang="pt-PT" sz="2000" baseline="0" dirty="0" smtClean="0">
                <a:latin typeface="Arial" charset="0"/>
              </a:rPr>
              <a:t>morremos </a:t>
            </a:r>
            <a:r>
              <a:rPr lang="pt-PT" sz="2000" baseline="0" dirty="0">
                <a:latin typeface="Arial" charset="0"/>
              </a:rPr>
              <a:t>com Cristo… Ressuscitaremos e Viveremos n’Ele Eternamente… 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Cl 3 </a:t>
            </a:r>
            <a:r>
              <a:rPr lang="pt-PT" sz="2000" b="0" i="1" baseline="0" dirty="0">
                <a:latin typeface="Arial" charset="0"/>
              </a:rPr>
              <a:t>] 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1626" y="260648"/>
            <a:ext cx="8318846" cy="13681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50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AAAAAA">
                      <a:satMod val="175000"/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</a:rPr>
              <a:t>Domingo</a:t>
            </a:r>
            <a:r>
              <a:rPr lang="pt-PT" sz="3600" kern="10" spc="50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Bodoni MT Condensed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PT" sz="3500" kern="10" spc="50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de</a:t>
            </a:r>
            <a:r>
              <a:rPr lang="pt-PT" sz="3600" kern="10" spc="50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 </a:t>
            </a:r>
            <a:r>
              <a:rPr lang="pt-PT" sz="4000" kern="10" spc="80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PÁSCOA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6021388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5856461" y="2636912"/>
            <a:ext cx="291799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baseline="0" dirty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spc="150" baseline="0" dirty="0" smtClean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Missa </a:t>
            </a:r>
            <a:r>
              <a:rPr lang="pt-PT" sz="3600" i="1" kern="10" spc="150" baseline="0" dirty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do </a:t>
            </a:r>
            <a:r>
              <a:rPr lang="pt-PT" sz="3600" i="1" kern="10" spc="150" baseline="0" dirty="0" smtClean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DIA </a:t>
            </a:r>
            <a:r>
              <a:rPr lang="pt-PT" sz="3600" i="1" kern="10" spc="150" baseline="0" dirty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467544" y="1628800"/>
            <a:ext cx="8246590" cy="8499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76200">
                    <a:schemeClr val="tx2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da Ressurreição do Senhor</a:t>
            </a:r>
            <a:endParaRPr lang="pt-PT" sz="3600" kern="10" spc="15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76200">
                  <a:schemeClr val="tx2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860996" y="2492896"/>
            <a:ext cx="4647108" cy="534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 smtClean="0">
                <a:ln w="11430"/>
                <a:solidFill>
                  <a:srgbClr val="CCFFFF"/>
                </a:solidFill>
                <a:effectLst>
                  <a:glow rad="76200">
                    <a:schemeClr val="tx2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( Domingo 1 da Páscoa )</a:t>
            </a:r>
            <a:endParaRPr lang="pt-PT" sz="3600" kern="10" spc="150" baseline="0" dirty="0">
              <a:ln w="11430"/>
              <a:solidFill>
                <a:srgbClr val="CCFFFF"/>
              </a:solidFill>
              <a:effectLst>
                <a:glow rad="76200">
                  <a:schemeClr val="tx2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6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1" descr="https://encrypted-tbn3.google.com/images?q=tbn:ANd9GcTOhcEtVc-LnQw1oyIAQWNOljml6K7-Th_YzpKUOcfcR3d7iYWK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1341438"/>
            <a:ext cx="2563813" cy="1990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16" descr="https://encrypted-tbn2.google.com/images?q=tbn:ANd9GcTUxrHWvODqH1MhVHp7qP8hpiK15pNMRkg6QdgyIcbOja4zSaoWM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538538"/>
            <a:ext cx="2016125" cy="2457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41350" y="1973263"/>
            <a:ext cx="8167688" cy="3759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NESTA HORA SEM IGUAL,</a:t>
            </a:r>
          </a:p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MAIOR QUE O SENHOR FEZ,</a:t>
            </a:r>
          </a:p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NOVO HINO TRIUNFAL</a:t>
            </a:r>
          </a:p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CORRA A TERRA, LÉS A LÉS!</a:t>
            </a:r>
          </a:p>
          <a:p>
            <a:pPr lvl="1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NOVO HINO TRIUNFAL</a:t>
            </a:r>
          </a:p>
          <a:p>
            <a:pPr lvl="1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CORRA A TERRA, LÉS A LÉS!</a:t>
            </a:r>
          </a:p>
          <a:p>
            <a:pPr lvl="1" algn="l">
              <a:lnSpc>
                <a:spcPts val="22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Nossa Senhora das Dores,</a:t>
            </a:r>
          </a:p>
          <a:p>
            <a:pPr lvl="2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terna Mãe dos pecadores,</a:t>
            </a:r>
          </a:p>
          <a:p>
            <a:pPr lvl="2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alegrai-vos neste dia!</a:t>
            </a:r>
          </a:p>
          <a:p>
            <a:pPr lvl="4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Ó Senhora da Alegria,</a:t>
            </a:r>
          </a:p>
          <a:p>
            <a:pPr lvl="4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esquecei a dor e Cruz,</a:t>
            </a:r>
          </a:p>
          <a:p>
            <a:pPr lvl="4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pois já ressurgiu Jesus!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78861" y="610650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4" descr="http://www.pastoralis.com.br/pastoralis/html/uploads/photos/4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571750"/>
            <a:ext cx="3941763" cy="3521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701675" y="1484313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52438" y="1557338"/>
            <a:ext cx="8367712" cy="48323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Às bodas do cordeiro Imaculado,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almas, em vestes brancas acorrei!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Pelo Batismo, rubro mar passado,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 Cristo, nosso Deus e Rei!</a:t>
            </a:r>
          </a:p>
          <a:p>
            <a:pPr lvl="1"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A CRISTO, SENHOR IMORTAL,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NOSSO CORDEIRO PASCAL!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ALELUIA! ALELUIA!</a:t>
            </a:r>
          </a:p>
          <a:p>
            <a:pPr lvl="1"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Foi a Sua divina caridade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por nós o Seu Sangue derramou;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foi Seu infindo amor sacerdotal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o Seu Corpo por nós sacrificou.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727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5950" y="5818188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683568" y="98072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-Z4GLMbQQ3E/UXqlD3mvabI/AAAAAAAAAI0/2HIP1FN2tXI/s1600/EvangelizarAlegri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11" y="2065404"/>
            <a:ext cx="6608861" cy="2065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6" name="Picture 11" descr="https://encrypted-tbn1.google.com/images?q=tbn:ANd9GcRGw2s42UGBJLoZVsO7nonBna3qARZH0B6TEurcxDVWWY_40x45Z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12750"/>
            <a:ext cx="3179762" cy="1720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905" y="260648"/>
            <a:ext cx="3189287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8" name="Picture 18" descr="http://www.jesusfontedeaguaviva.com.br/wp-content/uploads/2012/04/emaus01-590x53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2750"/>
            <a:ext cx="2735263" cy="2486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5" descr="https://encrypted-tbn1.google.com/images?q=tbn:ANd9GcQcdRGPo8bIEej7o_jxQGoFD92LxbskqQc4m9JtFAVMlgCim9M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2266950" cy="2478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23" descr="https://encrypted-tbn0.google.com/images?q=tbn:ANd9GcSFKLjpnBtJyS7_qnZtF4I4P1hTq9bl8tIq3SbQSOZsmEtu5Azx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4004716"/>
            <a:ext cx="2959100" cy="2160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466975" cy="185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2" name="Picture 11" descr="http://www.freifernando.net/image.php?userid=10456&amp;imageid=687283.jpg&amp;maxw=400&amp;maxh=533&amp;bgcolor=F7FCF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645024"/>
            <a:ext cx="2087563" cy="267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9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20" name="AutoShape 18" descr="data:image/jpeg;base64,/9j/4AAQSkZJRgABAQAAAQABAAD/2wCEAAkGBhQSEBUUExQVFRUWFxcYGBgXGBwYFxcdFxcXFxoXHBcXGyYeGBwkHBgYHy8gIycpLCwsGB4xNTAqNSYrLCkBCQoKDgwOGg8PGiwkHCQsLCkqKSwsLCksLCksLC0sLCwpLCksKSwsKSwsLCksKSwsLCwsLCwsNSwsLCwpLCwsKf/AABEIALABHgMBIgACEQEDEQH/xAAcAAABBQEBAQAAAAAAAAAAAAAFAAECAwQGBwj/xABBEAABAwIDBQUHAAgFBAMAAAABAAIRAyEEMUEFElFhcSKBkaHwBhMyscHR4QcUI0JSkrLxFTNyc4JDosLSU2Jj/8QAGgEAAgMBAQAAAAAAAAAAAAAAAQIAAwQFBv/EACgRAAICAgICAgICAgMAAAAAAAABAhEDIRIxBEETUSJxBTIzkRQjQv/aAAwDAQACEQMRAD8A6PZWy6fumH3TD2GfuNv2ByWs7KpE3p0gdew35Qo7NO7Spm/wU/DcF1uayeXrxXj8ueam9+zsxiqMI2PRJtTYerW2jlF1TXwbNKdPpuNP/jZFnUxHr6Kp9IRab5wT4wkXkTvtk4oEDC0oksp/yNz8OiiKNOf8lmWe637Ih7lpMn14qyhTgzFxqdQrPml9sHBGKngaLh2qbGxl2Gz/AEyUMxuxGPfutpt3Rm8NbedMrBdFUM5xPAKp4AmPIpo55J3YOKOc9yKPYcxhyILqbY1tYfbNLfa7NlIHlTZ8ot3oziKDXkONy0CI636qGFwVNrid2CeOYgZ5K759XZOKI4FtIi9BhOvZbn03bLYdnUs/dU+9jD5RZSw2DFNoAzB8c/BXirxNuAVEsz9MnFfRh/wulmaVIcf2bQPILNX2SybMp8uwPnCLOJOeXDomDbWgADj33SrLJbthaQEqbIEWYw891sdI3Vnr+z7dGNPRo4X0suj3gbE/b1dTqOiN0gnmIHllohLNkXUmFJfRxmHwRpkk02EGwBa0n5Ilg2032NNk2H+W3wmLIriMPvETmPEa3vkptoho3RGQkG59CUz8mTW3sjjH0DcTgKTZJosiIuxv2WfDbCw73S1oB0EDyAuUcfs8OEEz3cPXyWavWguaSN0DhcTrITRzyfUnYOC+jNR2HTYSPdMOR+AX5njrwTYjZjRkxotfsN+ybZ+OdvbpIc29zmfK63VDvG4kjVGeWcXTZOC+irCbPpn4qLTw7DDz4cVqr7PpR/lUwMz2Gj6fVYsRtKJDS2eUznkttDE5bxBc6LC08M7D1ZUS+T+1v/YaQzNkU8/d0oiL02z1yIWPaGHp0gSKVIxkPdtM8yItCLNdeBcDwHLSEzKoceEaegmjnnHtsXijn6Jabuota3V2423cG80SZsmnAAps/kbr3LfUYDNhHMSrKTRAAiYjkE0vJk+icEDjsqkM6dM8ixk9/ZTVNm0//ip/yN+1giz28lWKYt9fVkFnk/bJxQJdgaY/6VP+QfYqJ2fSEfs6f8jb/wDairmC/r5/RVPBgwZGvE9Bqn+aX2TijFVwNOP8qn/K37Kv/DqRmKbD/wAW/wDqtdSgTxnhPy1UnULfb6J1llXYHFfRi/UKZEGnTtH/AE2fUBV1NmUhnSpn/gB9FtLi0mTB59Pmq3lpz8rJlkl9gcUE9nU/2FIf/nT/AKGq5tPO6hgP8mn/ALdP+hqsbK5mb+8v2yyPRHkfqoObA8vRVklQraKtMYyNdOmfjZTDTeUiwAZ/dVuxEWuQLGFYm30Qt3RBVFZ28L5TKapXEmPMR9LpxiJ4T60TUyCNMASbWzAy+6TWzlbhCvAyPh8+9VGSUOTJQ4abmfyh+M2o2m7db2nkTcmG83HRbcTLaT3ReLczp9u9eLbR2tUZVeHuc10ne5zxB0y8NFt8XB8zZVknxO4xvt77t0ODTOoI6yAJtfUrHU9vyXdkCNJOfgvPa772z4qttcgXXWXhQrozfM7PVMB7e0sntLfMcUb/AMcpPbvsO+MjumY1mM+5eLVq0ERw45TCuwuOc02MdHZ9YIVM/Ai9oZZj3ShimPZN5Heb8xFrfNTZRA7Q87noF5rsz283G7jxfOden5XZ7B9paVWGioC4gETYydAuZm8WePdaNEMiYcAuJ8Pqo4mjLTutGR5DLXinawzmPBWTB9fdY+W9FpzzcSKL7tA3sxqCDnwg2gIhhcfTqkBhG8Z04eXctFfBNcQ5wEjIqrB7MaypLeBJOv4Wh5ISV+xdi/wSmT2uM265QltSjYuaGiA0ga2iTwED5IsGcfysmOwu+YJsdCI8/BVxyu/yIcq3aNVpJaevDqZzRGn7SDMtMxeIAyzv9eKtOCAY5tr2P080NxGCyAuMuHetkZ48r2iOLXQbwW0W1Jh1+Go7kRw9QC0tnPx1K4jCYg0am9wsRpBtC6zB4htRtiL6D4tQY9WVOfFw2ugJ2EajQNeqz4olrZAB6mFNtLsRJnjr48Y+SpJc0bpJcTlEAiMp4hZ4sI9LFh9iACNLHwOv5VgiYOvl3FD6OwS12+T3Zxy4FEr6p50npkKXAXGmf00VdV2hHPWPEXV9SDYzZRewi4FhzufFWRaAZHOa0dqwyuePXJRDA+7CCOtp7yhe0RVqEhxIbMgGDF8srWVDHPbZpERk4Wt01mVoUE13sXZ1+A/yaX+2z+hqdzuabAH9jT/26f8AQ1Kq2MguZlf/AGS/Y8ekRqmTFp+X2UXdlpJIynhldWMCBe22K93hHkZmBH+qQPDPuQxx5zUfsPo5zbv6Q2095rPinrEcspvquK2j7dV3zBiSepkRfTuAAWXE7LrF9wQTx53Q/GbPLHQ4zbTJeo8fx8MVXbMeTJIIUfa/EgR7094nzzRHB+3VcDdc+e+/eYK4974KrNQj1da342N+ilZmj2j2a9q31Ww5k3F2m2UZG/zXYU6kjnAt9bL5/wBi7afRe1zXEQcvnbIr2j2a2uK1Pe32k2sM+4Argef4nx/lFaN2LIpoKbQpl1NzRw52vIvPJeVbW9ni6uS7dBMlxgkEzwItNrX7163vkm8dFw3triTQqscGj3RHbdcmZs0X4fVVeDlalxj7DkgntnFYjYrWGZz4oVicFwvqr9pte6oS6XXm5t5K6iwwSQLHjK7ybik7M7SlqgHiK8dePlkosxBnKIC145jZ0VJow1xi0LXGSaMzg0xUsQP3p7s13fstX7EF9AsET7yzhcka6/TkvOA/Vd37CECoDUpAi8PNogCeWoAJ5qjy4/gxsMvyPXsM/eptMQQBzHcdQq6jSCP7C/RZ6G0qbWgB7AAMt4WA5TCnTxzHCWuDv9LgfkV5FwlbdHTTSNTnWv8ALLLzWigLXyWN2JMXEj0VOpWIiGeJSpegG2m2J9QlWaSOHNUUXg3uORB9WWlpsgAwVcOSb2AjLyssmJ2a0kST5IpUOhBTvzgfQ/NRNphsC4z2fa8djPLl6C2bNwnuxe59X5oi1kJPpjLJWPLLjxfQCivid0g6ZAAE366KJpxUkOIkfDoYy9aq40OZAP39eSHV6W5cE7wIgxzmIUjJBSsIODu/jKmKmmdlno4vfEkgX77dclbRqtdYGSPEeaFMDL7HX7qqszvUjThO2/rNGyA91C/GfxdY8TswTwBuYEme7QhGyL5W8P7qgNIuTHRNHJXQSeBH7Gl/t0/6Gqbyq8Af2NL/AG6f9DVZUbKz5v8AJL9sEekVlDtvVGDD1HPEhonKckSrttKEbTxIp0aj3XAGRyM2v4oYv7of0ee43blJ5gOdI5FBsfsz3gLmla6OHY55MNJjK0DpGSudiRk0Rn9l6WP4P8TO1y7OMOBcXEAXEzOVlVisGWWcI++oXX1azQHAkNkXMZrnNs1N4iAYAgceq6GLM5vZlnjSRiw4letfo0wB92Knu2jncE+P0XnvsjsptfEMpuDy0zO7AORvde47PwbaNJrGizRAylc3+V8hRj8a7Zf40PZscT5oB7UR+r1S8AiMjlMwEfZWt6lZMbDgQRIg2OREZQV57FLjNM1s8Zdj2B3ahxJuOHfx/Cz7T2m3cAYIHgqtq4MtqPBAbd1hPHlyQ+szsch69dF7DHji6ZglkZjfUkHrxVlZ7i2CbBV4cQZ0Wlrt6VrejNHZhDL+grcTj6j43nkgZSbCOSbElUpuyt60h95W4fFOYd5ri08QSD4hUlIlSkC2jqNkfpAxdAiahe0fu1CT55hd1sj9MtJ5Da9LcnN7TvAdREx0leNypArJl8LDk7jsujnkj6coYhlRoqU3BzXAQ4GWnobiy1YcOGa+cvZ/2txGEcPc1CGzJY67D1abd4uva/Z79IuFxNNpdUZSqGxY9wEHk42I4arg+V/Hzw7jtG3HnU9M6Vs6hRcIk5fJSa8EAgzzF/NMDIzXJdmgcwYlSAB4qoNnMjuUri2vkhZCdSlvCCh+NpPtDQ4TcCx7ltp4nxmI1Ug6dPX9k6dbACaeyw1pJ3r5hxgZG1tc1BtLdqbzGuFogXHijFW/3UWOPSFcsz9kIibT5/jvV7TdUVKkZHkomvbOPVlW5BLq1YZTwScPDndZPfg5GYvnK1U8QCOfAKbI0UbPqfsqX+2zv7AVgqD5rBgqv7KmAf8Aps/oCnUqwT90mX/JL9saMdF9Zxt/dUYijLCHAOBEGcvDLkrG1SB+VCpVsq1a6GPJ9t4Y0MTUY1rWgnetwNxaOFuCwOqga3zXde1Gw6ld4dTcwWg7wOkmRAPFctivYiu0Fwcx/EAkHukL0mHNCcVb2ZZJroB1XFyrqYfeC1toFuea1bOwu86TkDw106rXzrorr7LdibJLBOTndZHTmupZtirTj9q48nEOPSLlZsBgnveGwWNEz/E7jcZflFK+AtYQBpkseSUZy/IZJpaNWD9q7gVG7o/iGXhmjZAe0FpkG4IyXE1aQyIgjUWKnsnaz8M8Ne7eY458OcZT848Mebw1XKHZZHJ6YL9usDu1Adw7u7mNTc58VwuIFyBfhwXuWLwzKkteA5vA681yvtXRo4OkDRpMbVeSGuiSNSZPD6rX4fmVWNrZXlxW7PK6uDe3NpE8bdE7LN5ohX53y6+s0PqOvE5X5dV3Ity7Mco8Smo314Ksq4i1/UZBVyrSkiVEqTs0xUFZFJJJEQeFYyqWqDXKUgoDoLbO9rMVQINKs9kaA9k8i02K7vYX6ZTG7iWX/jZl3sJ+R7l5g6nzlQAWbL4uLKqlEtjlnH2fR2xNtMxdMupvY7juEwOEhwlpjQgImywufwvnDYu362FqirSeWuGfAjgRkRyXrns3+k6jiIbWijU4n/Ld0Ju08j4rz/mfxs8b5Y9o34s6lpndGJWasGsMwJ8edr5qVLEA/CQRa4MhJ75XI2nTNBKnWkTBUjY9VBtK0/X6JBp3blEgn0Bvb05eXNNWZpnPl91Nr5Hy/Ci25zujZCgbP6z6z9aodUY4OMg+GaNNcJj1mnptEnhNiipUMpfYAweKimz/AEM0v8DVL35M/wBkB2TjnFga9rwd1kPDRwFp4IocaG2JvzsesLXmxVN69kg7ijcK3ruTtrGVlNYc/Pz4KNXGNbTLzlHT55LP8bfoc01Kk5IVtOsSQ1hvPa9d65XFe1tR5sS2mc92N6OpHBCG7RfBh0Qbb1iZMdy6WHw5LbKZTQc25sg2e3tOJAcBfPIwBbW/RGdj7HFNrZgkNPST8TupmOgXP7O9pw07tW7vh3hmdBJ1H3nr0eF2vvcNQeAV2RZEqKtWEw2Gk2gm2nUlV4isGskCSTA5niBqq8RigSJyuT0H1yCopYn37i74Wsad0aTxWeKbdsZsEVXE9+XH1dVfrM9h4vOekjI8lqpMvKF1n/tXCdVuRQzqtk7QJYQ4wWdm9+kakLjPbXbPvcTujKkN0EZEx2j9P+KKM2t7tpqboJaIg6526g3HVcLicRLjJuZvzMqeP46WRzHlkuNFeNfwHqAh1SpHefyrMVVv0WRxn164rswjSMOSVsm+oYj1xUVodgKgYX7jtywmLTFlmlOtlTsYlKUikiK2MkkkoIOn4KKfRQdMtYZEE9EmmeR4qoqceKAyY72qeHr7tuaTTvDmMufJUlDtB6PVP0ce1eGp0nUnuLKjn72874CMg0H93vzkr0F1SSCDY5RcFfNjXRcFdp+jv2mrtxNOhvF1J5gtN4tmOGS4nnfx3O8sHs24PI/8tHr+IqFw3ZLcoIMGQpjFECDc6m91nNbpPqygao4heepvTOhSLn4lzgd1sHQ8PHPRUfrFVm9IEjXSTlnomFbUfOAVoGKYfhM96uX6AYX46sTOUchEc55ZFSG237xJAAyAMcluFVu7rPIzKqFUOPwkx/F+T6hWcl7iCkchT9pWimwBrz2W5QMmgc1Cr7WH90X5j/1hCWUnbrf9IzED4R9NVL3E3zvwsupLHj5N0UqToJs9pxHaZIP8JImO9Z9o7a94wtAcJtMyAJ/h1CoZhDOvcotw1zM/eyijjTJcgG2wPw58IPVMKki+qK4vZz3MgEwJPK30lc41zg6CDPJaY1PoSTo2u2e6qW7mY9Eozs5j6byHj4mkgni31dWbAYNwkXJ+QAJ+fkugoYQOkm4mBPrvVeTJSpgq2YMDjd7POCOGmfmUU2YwmgTMB0gHkOfUIdi9nNbutabnIE+U96x4naLnUqdEWDTDiOJcY7oWZx5dBuuwxXrta2G9uOGi5jbDyXbzRE5nmtbtmETc8oJQjH1jumZIA5HktGJCSZg2ltQvsLC3eeKB4k3laHuLefA8O5UOlwsD4Lp448Sqf0YnZroBQbRpMBYDU+LKTJyHUfNXbG2O1jPfP7TtBo3nzKniAGS90ueRAH8Ay/m+SWeVN8UTHiaVswVJBmre/wAE274z6BD9q0oqHshs3AGQCJYhuudQ2AGQ/PNC9oU4fBdvGBJGnLuVmPsTL0ZCkkkVeYxJJJIgElCSdQgmhKU5KYhAsJTqrdzeEjPVQAOWquwVXcqNJ0IP1SsZGzAezVeq/dFJ45lpa0cySMl6DsH2ZODcSwMc8iN8mXXOgNgCVgp7R3mgzVINx2pz6FVv2q+4FWpnMEkj56Ll5smTJrpG2EYQ2dlRD5l1VwP8MB1uOUeCnVruZcku4yAIHeclxrNs1gP81184Kp/xepu7u+/dvYkmReRndYv+M7L/AJUds7GuIlpaW84+ypqYneGgHGw8iDK5PC+0dVgDTDmDIZdLhF8L7TtJtMxkQPuEHhcekH5Ewt754yf5Ko46rvHec2NMpPNUM28Cf3h0A+6w4nFtdcz1Ij5FOoX2gNmCntAbjAGuPZbpYdnz8VA7VeXR2QANZO8fOB9lnwFWl7tu/DXWAF+V1p/WKe6HB0NmBZ2fBXySTeipNv2WP2i/dgHhcNgG189PwrKeKcTZvr16uh2Nx7A8TcxmNFpw2LY0EjtF1yCYjx+iWUNXQVLfYdp0j+qVSRBLv+1u6fnJXMbOwY941zogvDIz+MGXdRaF22IwI9y0XADSXCdXN/MLlhs9zMOCfibWIaeQbYzrkCqsMtMeYW2ZTYxjnC+7InjB3CT5HvRMvjdAyl/zkeS5z2exW840nW3g60xeJnvie5GHsIpCDO7EnWQNw+YCXIqdMiei3GvG8x8fx92SHVMI3faW2vfw3T9VvY/foO/ia7ejWCsFDtbzRIMb7f8AyHiJQgBoH4quWuN7cByyIGhQLHVS4x8U/wB9PVkZxIhxOczb1zXNNrPe+MhkeQ1W3FH2V+yylhGE9o2F448SqsdWG6XNgXAB629dFLEuhhOro8OH0Q/G1Ya0Hl9VqgrZJ6R0oinQYBeBfn14flDXP3pLrWJWIbSltytVXYleBuFpDgDIJi+kkJFj47kxuf0C8RjIkNzOZ+krACjr/ZRwsXtL+AuAeBdx8kKxOAcz4gtUJw6TMeSM+2jNCZPkVY1sj1pqriiipKFJ7YTFQFDJ0oUg2yhKIgpyUgEnBAYmX3BTkEx6/uq9y0rVg6c6jio9BXZ1mxMCTRaXE3ki2k9JzlbK2EdBtPCWkEd+q0YLEbtCkXNlxAytyGfKFoDw0GJOtzPdK4uSb5M3JKgP7vLePQXEK/DvaNAIzIzPcTmtjMaTMtA75nuUDV5DvAS82FFIpA3IIGc2v3aaqrE0WB1pJ1mIPePmtTXgnIGc5TCnTvbuH2KPMPZg96R8E99/C0hJ5cQLA9HGfkrquGabiQeQTUcODJkTzy7phPyVCgv9WcQS6bbulzI8xzVmFpEg0wHNDrzYc72uEQ3TuNEQIbwGmsZqlzmjLLyVryXaKejO/ZTWQRDieL5jibXW+jQphwIAtpp8lm9+e7uVm/Lc/IW8rquTk9MZP6O6xWNbVob7LictQREjwQjG3pgA6h3fuEHzBVPsvjQC6mT8VwOJFyPBbdosDIi4kDoJJPT4liS4PiaVK1YDNP3dVlUaETa0GxPmugpVDJggzLuRn4ragiPBYcTQmj48uX2PcobFxB92CYlk+AI+W9CtybVkRrYfdv3rlrhBB/hMjxBBWLEfsyHA3Y7yM38wilSiMjdpNuUx5Gx696GbQobmY7Lhuz048xl/ZJGiMq2rQaW77MjcR5t6g28CuRxVctmCROf5R5mILQReBw5DP1og+2ac9tv711tw6dMrb9owVnEgdAPKfqsOOqSSOEfVa3NmBqCPIALKHBlUF4Dg14Jaf3gDceXmt0KsrydG3AbBc5gqVTuM/dH7zuYGg5+CP4Z9NrAyiC4DMzJ6Sch0hc3tHbb6zsyG6fla8BtEAe7pACTM62HnqVVlhOS3/obHKKdIOnFNaCT8XyQHaVQOaYvN/NSe8ZmXnn6yQ3GY0zp3JMWKnY+WaowOzVu/YHgq98SokroHOLC8RYXnP16uoSkwKMKEY6aEoSUFbHBSamJTgKBJsOnFXUgAePBVNbrGqtYwb4nKenyQY6Oq2DtDeG47Nvw6mNBPJGC6B9IkrkMHS3qoDRBtx0ufXNdZu2k594/C5PkQSlaNuJWtllNxdpGvH6qXuxqbC94CrDTAu3uGvBLcOZEnmb/3WYt4olbSY5n8Qk+QActNJ+UrRTE3sI01+wSeLSb94+QS2HijI/c1tPePkqCBPZjxj5tWxu6dPXTLyTlg1+v0CZSonFFOHwY3Wy4Dsti3IdFOphW6ucfAD5XV9OnLG2jsty5DkkHXyk8T9tFJSfJgUFRVTwLCAYJHMx3WUTSbNmgAcBPmVoYTlIv9VF7GjmUvJjKKKjVLCHNJBEaCfkiuKrirTDiIIzH1/HI8ULqAaKNLFbps2xzEZ/lRqwhCsP2TmO0g+fHyQenVcxruBLhn5+MIjXxZDZPaF4PUkwe+6Gsqb43bB0mxyIPMJ4dFbew7gMXvMgzLW+IP2PkVqLhUaWOF/nz6xHhK5aljH0qgkGW9DYyN3mCjTKwqNa9lr2/+pFw0n66pZwa2ROwTjcI5pIN+fd9kJrsg3uDNuM6rrsQfeNLoAc3422n/AFDkufxWH4X+YV2KZXJHON7JH/L6ofjvjKL4iiW9rSb/AHQrE9p86QPIAQulid7K57iVtG765KjejJamjenosm6r0UT1VGirjXOABWcuSdZKUUqK5SvsaE6ZJERjykUySgbHmyUJiE5yUCPCYFO12miZQg4cZstHAgWOazg6KyidEBkdX7N0gWOfFyQJ6Dlkj4DR+QLd6G+z+GNOg0EEb3a8cteEImCefjkuJnlc2dPGqih4kfX1bySNMfvT3RCYMtMkHlr3pm2HMaR9VQOXNLR5Z3Vbm2i45D+6mXQJiep/F1GnTLrDjZAlkW0yLiPGfLRVuB/h7zxWz9WiDLR653Cj7uby2/OJ+pRshTTBDWzLuy3SALeJU6YvJb4zPgo4fFjcbItut04NHNaPfTk2yaf9mRdITozaf5c/7KmrQPMd8eu9TqYixznnI7lmOIE8O+ZKRJhZZuDgRpcz0zVBa2dZHEAJ3YgReD3qP6yALbrU6TFsvw9cNG6+zTrOWgPcqa+DDTwPEeII9aqH63qXAHoYPmtuznBzZPaDPhEZ8pOgz5d6O0BqzN+qki4k2POx/Hmp4T9mSHSWOHaA4aOHMfdb8TSkgt5EaRyTY4ge7e0WM25zBHrinvVCUVvJBDhc/uu0cOB7lgxdIOBcy0ZjULUXlpgXY64P24EcFHFUS0zx8HfZRKgNARpG92wJ8ihuL2O0nMtzjgeSNY6lLpA9ReVlqA7sZ8sj3LTCbW0VtX2CaOFaxrovI9Qgj2wj9WIMnJAawvPErbid2UZEVEJJEJK8zCU3gQI71FNCgUJJJOiAZJJJQggkkkgQSkwwVFIKdhWj0TZ2NbVpNIBk2dyPD696306ZIsLTw4d/zXn+xtqmi7i11nD69V3FLGbzQWkEEWMj7LjeRhcHa6Opiyc0bDVGoJ9clAtAEka81KnXsBA146KurU4z0mFkouLQW5SL9QB3qRa1rc5jmD4QZWR2JA1Pj9kqWJJMA+JCPEBqFTemGnI+pOWSpbS3v4u5v5WhokQXnoIjyTloaIDx/KD80LIf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148698">
            <a:off x="211559" y="1659253"/>
            <a:ext cx="8894830" cy="2349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Após a inicial “desorientação” (medo) face à «tumba vazia», os discípulos começam a acreditar… e serão “testemunhas ativas” da PÁSCOA de Cristo: VIDA através da morte</a:t>
            </a: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3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4866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2" descr="http://1.bp.blogspot.com/_PELUdackteg/S7S3iwAnddI/AAAAAAAACwo/VXCgiSsrnAk/s1600/CordeiroPascal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651125"/>
            <a:ext cx="4535488" cy="3370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373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90550" y="1412875"/>
            <a:ext cx="8013700" cy="515461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Às casas com o Sangue assinaladas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anjo vingador não deu castigo.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Abriu-se o mar para Israel passar,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depois, em fúria, afoga o inimigo.</a:t>
            </a:r>
          </a:p>
          <a:p>
            <a:pPr lvl="1"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A CRISTO, SENHOR IMORTAL,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NOSSO CORDEIRO PASCAL!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ALELUIA! ALELUIA!</a:t>
            </a:r>
          </a:p>
          <a:p>
            <a:pPr lvl="1"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Agora nossa Páscoa é Jesus Cristo,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verdadeira Vítima Pascal: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ázimo pão, dos homens alimento,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renasceram da água batismal.</a:t>
            </a:r>
          </a:p>
          <a:p>
            <a:pPr algn="l">
              <a:spcAft>
                <a:spcPts val="0"/>
              </a:spcAft>
              <a:defRPr/>
            </a:pP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373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373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388" y="9540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683568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784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7484" y="1844675"/>
            <a:ext cx="8483600" cy="304165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Hoje, mais do que nunca, ao sairmos desta Eucaristia, devemos estar dispostos – como uma obrigação – a levar a todos a Mensagem da Páscoa: Vida, Amor, Unidade, Alegria… </a:t>
            </a:r>
          </a:p>
          <a:p>
            <a:pPr lvl="2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“Páscoa”, para nós, deve significar:</a:t>
            </a:r>
          </a:p>
          <a:p>
            <a:pPr algn="l">
              <a:lnSpc>
                <a:spcPts val="2300"/>
              </a:lnSpc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paz e amor, num mundo onde reina a guerra e o ódio...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unidade e irmandade onde reina o egoísmo e a desunião…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concórdia e harmonia onde há injustiças e mentiras…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ressurreição e vida eterna para os que não veem futuro…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980877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1187624" y="5011241"/>
            <a:ext cx="74658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POR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CRISTO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</a:t>
            </a:r>
            <a:endParaRPr lang="pt-PT" sz="3200" cap="all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  O  NOSSO  CORDEIRO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PASCAL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9" descr="http://4.bp.blogspot.com/_7ZPfeNmztGo/S7nfH3pV4lI/AAAAAAAAAMs/NjweGIXk50E/s1600/resurec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1719263"/>
            <a:ext cx="3275013" cy="4373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784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47663" y="2101850"/>
            <a:ext cx="8569325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ALELUIA! ALELUIA!</a:t>
            </a:r>
          </a:p>
          <a:p>
            <a:pPr lvl="2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LOUVOR A VÓS, Ó CRISTO!</a:t>
            </a:r>
          </a:p>
          <a:p>
            <a:pPr lvl="2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ALELUIA! ALELUIA!</a:t>
            </a:r>
          </a:p>
          <a:p>
            <a:pPr lvl="1" algn="l">
              <a:lnSpc>
                <a:spcPts val="23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Deus reina, Cristo impera! ALELUIA!</a:t>
            </a: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morte foi vencida,</a:t>
            </a: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Cruz venceu o inferno!</a:t>
            </a:r>
          </a:p>
          <a:p>
            <a:pPr lvl="1" algn="l">
              <a:lnSpc>
                <a:spcPts val="23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Chegou o dia do Senhor! ALELUIA!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morte foi vencida,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Cruz venceu o inferno!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980877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6" descr="http://4.bp.blogspot.com/_wHFKton9GTc/S7qEGWL-2YI/AAAAAAAAARs/yGCFoNUPLLc/s1600/2519485442_a6404b41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1130300"/>
            <a:ext cx="4870450" cy="3738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2420888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RESSUSCITOU, RESSUSCITOU, RESSUSCITOU, ALELEUIA !!!</a:t>
            </a:r>
          </a:p>
          <a:p>
            <a:pPr lvl="1" algn="l"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ALELUIA, </a:t>
            </a:r>
          </a:p>
          <a:p>
            <a:pPr lvl="1" algn="l"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RESSUSCITOU !!!</a:t>
            </a:r>
          </a:p>
          <a:p>
            <a:pPr lvl="1" algn="l">
              <a:spcAft>
                <a:spcPts val="0"/>
              </a:spcAft>
              <a:defRPr/>
            </a:pPr>
            <a:endParaRPr lang="pt-PT" sz="3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3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morte, sempre vencedora,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3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onde está agora a tua vitória?!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-Z4GLMbQQ3E/UXqlD3mvabI/AAAAAAAAAI0/2HIP1FN2tXI/s1600/EvangelizarAlegri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11" y="2065404"/>
            <a:ext cx="6608861" cy="2065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6" name="Picture 11" descr="https://encrypted-tbn1.google.com/images?q=tbn:ANd9GcRGw2s42UGBJLoZVsO7nonBna3qARZH0B6TEurcxDVWWY_40x45Z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12750"/>
            <a:ext cx="3179762" cy="1720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905" y="260648"/>
            <a:ext cx="3189287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8" name="Picture 18" descr="http://www.jesusfontedeaguaviva.com.br/wp-content/uploads/2012/04/emaus01-590x53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2750"/>
            <a:ext cx="2735263" cy="2486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5" descr="https://encrypted-tbn1.google.com/images?q=tbn:ANd9GcQcdRGPo8bIEej7o_jxQGoFD92LxbskqQc4m9JtFAVMlgCim9M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2266950" cy="2478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23" descr="https://encrypted-tbn0.google.com/images?q=tbn:ANd9GcSFKLjpnBtJyS7_qnZtF4I4P1hTq9bl8tIq3SbQSOZsmEtu5Azx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4004716"/>
            <a:ext cx="2959100" cy="2160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466975" cy="185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2" name="Picture 11" descr="http://www.freifernando.net/image.php?userid=10456&amp;imageid=687283.jpg&amp;maxw=400&amp;maxh=533&amp;bgcolor=F7FCF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645024"/>
            <a:ext cx="2087563" cy="267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9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20" name="AutoShape 18" descr="data:image/jpeg;base64,/9j/4AAQSkZJRgABAQAAAQABAAD/2wCEAAkGBhQSEBUUExQVFRUWFxcYGBgXGBwYFxcdFxcXFxoXHBcXGyYeGBwkHBgYHy8gIycpLCwsGB4xNTAqNSYrLCkBCQoKDgwOGg8PGiwkHCQsLCkqKSwsLCksLCksLC0sLCwpLCksKSwsKSwsLCksKSwsLCwsLCwsNSwsLCwpLCwsKf/AABEIALABHgMBIgACEQEDEQH/xAAcAAABBQEBAQAAAAAAAAAAAAAFAAECAwQGBwj/xABBEAABAwIDBQUHAAgFBAMAAAABAAIRAyEEMUEFElFhcSKBkaHwBhMyscHR4QcUI0JSkrLxFTNyc4JDosLSU2Jj/8QAGgEAAgMBAQAAAAAAAAAAAAAAAQIAAwQFBv/EACgRAAICAgICAgICAgMAAAAAAAABAhEDIRIxBEETUSJxBTIzkRQjQv/aAAwDAQACEQMRAD8A6PZWy6fumH3TD2GfuNv2ByWs7KpE3p0gdew35Qo7NO7Spm/wU/DcF1uayeXrxXj8ueam9+zsxiqMI2PRJtTYerW2jlF1TXwbNKdPpuNP/jZFnUxHr6Kp9IRab5wT4wkXkTvtk4oEDC0oksp/yNz8OiiKNOf8lmWe637Ih7lpMn14qyhTgzFxqdQrPml9sHBGKngaLh2qbGxl2Gz/AEyUMxuxGPfutpt3Rm8NbedMrBdFUM5xPAKp4AmPIpo55J3YOKOc9yKPYcxhyILqbY1tYfbNLfa7NlIHlTZ8ot3oziKDXkONy0CI636qGFwVNrid2CeOYgZ5K759XZOKI4FtIi9BhOvZbn03bLYdnUs/dU+9jD5RZSw2DFNoAzB8c/BXirxNuAVEsz9MnFfRh/wulmaVIcf2bQPILNX2SybMp8uwPnCLOJOeXDomDbWgADj33SrLJbthaQEqbIEWYw891sdI3Vnr+z7dGNPRo4X0suj3gbE/b1dTqOiN0gnmIHllohLNkXUmFJfRxmHwRpkk02EGwBa0n5Ilg2032NNk2H+W3wmLIriMPvETmPEa3vkptoho3RGQkG59CUz8mTW3sjjH0DcTgKTZJosiIuxv2WfDbCw73S1oB0EDyAuUcfs8OEEz3cPXyWavWguaSN0DhcTrITRzyfUnYOC+jNR2HTYSPdMOR+AX5njrwTYjZjRkxotfsN+ybZ+OdvbpIc29zmfK63VDvG4kjVGeWcXTZOC+irCbPpn4qLTw7DDz4cVqr7PpR/lUwMz2Gj6fVYsRtKJDS2eUznkttDE5bxBc6LC08M7D1ZUS+T+1v/YaQzNkU8/d0oiL02z1yIWPaGHp0gSKVIxkPdtM8yItCLNdeBcDwHLSEzKoceEaegmjnnHtsXijn6Jabuota3V2423cG80SZsmnAAps/kbr3LfUYDNhHMSrKTRAAiYjkE0vJk+icEDjsqkM6dM8ixk9/ZTVNm0//ip/yN+1giz28lWKYt9fVkFnk/bJxQJdgaY/6VP+QfYqJ2fSEfs6f8jb/wDairmC/r5/RVPBgwZGvE9Bqn+aX2TijFVwNOP8qn/K37Kv/DqRmKbD/wAW/wDqtdSgTxnhPy1UnULfb6J1llXYHFfRi/UKZEGnTtH/AE2fUBV1NmUhnSpn/gB9FtLi0mTB59Pmq3lpz8rJlkl9gcUE9nU/2FIf/nT/AKGq5tPO6hgP8mn/ALdP+hqsbK5mb+8v2yyPRHkfqoObA8vRVklQraKtMYyNdOmfjZTDTeUiwAZ/dVuxEWuQLGFYm30Qt3RBVFZ28L5TKapXEmPMR9LpxiJ4T60TUyCNMASbWzAy+6TWzlbhCvAyPh8+9VGSUOTJQ4abmfyh+M2o2m7db2nkTcmG83HRbcTLaT3ReLczp9u9eLbR2tUZVeHuc10ne5zxB0y8NFt8XB8zZVknxO4xvt77t0ODTOoI6yAJtfUrHU9vyXdkCNJOfgvPa772z4qttcgXXWXhQrozfM7PVMB7e0sntLfMcUb/AMcpPbvsO+MjumY1mM+5eLVq0ERw45TCuwuOc02MdHZ9YIVM/Ai9oZZj3ShimPZN5Heb8xFrfNTZRA7Q87noF5rsz283G7jxfOden5XZ7B9paVWGioC4gETYydAuZm8WePdaNEMiYcAuJ8Pqo4mjLTutGR5DLXinawzmPBWTB9fdY+W9FpzzcSKL7tA3sxqCDnwg2gIhhcfTqkBhG8Z04eXctFfBNcQ5wEjIqrB7MaypLeBJOv4Wh5ISV+xdi/wSmT2uM265QltSjYuaGiA0ga2iTwED5IsGcfysmOwu+YJsdCI8/BVxyu/yIcq3aNVpJaevDqZzRGn7SDMtMxeIAyzv9eKtOCAY5tr2P080NxGCyAuMuHetkZ48r2iOLXQbwW0W1Jh1+Go7kRw9QC0tnPx1K4jCYg0am9wsRpBtC6zB4htRtiL6D4tQY9WVOfFw2ugJ2EajQNeqz4olrZAB6mFNtLsRJnjr48Y+SpJc0bpJcTlEAiMp4hZ4sI9LFh9iACNLHwOv5VgiYOvl3FD6OwS12+T3Zxy4FEr6p50npkKXAXGmf00VdV2hHPWPEXV9SDYzZRewi4FhzufFWRaAZHOa0dqwyuePXJRDA+7CCOtp7yhe0RVqEhxIbMgGDF8srWVDHPbZpERk4Wt01mVoUE13sXZ1+A/yaX+2z+hqdzuabAH9jT/26f8AQ1Kq2MguZlf/AGS/Y8ekRqmTFp+X2UXdlpJIynhldWMCBe22K93hHkZmBH+qQPDPuQxx5zUfsPo5zbv6Q2095rPinrEcspvquK2j7dV3zBiSepkRfTuAAWXE7LrF9wQTx53Q/GbPLHQ4zbTJeo8fx8MVXbMeTJIIUfa/EgR7094nzzRHB+3VcDdc+e+/eYK4974KrNQj1da342N+ilZmj2j2a9q31Ww5k3F2m2UZG/zXYU6kjnAt9bL5/wBi7afRe1zXEQcvnbIr2j2a2uK1Pe32k2sM+4Argef4nx/lFaN2LIpoKbQpl1NzRw52vIvPJeVbW9ni6uS7dBMlxgkEzwItNrX7163vkm8dFw3triTQqscGj3RHbdcmZs0X4fVVeDlalxj7DkgntnFYjYrWGZz4oVicFwvqr9pte6oS6XXm5t5K6iwwSQLHjK7ybik7M7SlqgHiK8dePlkosxBnKIC145jZ0VJow1xi0LXGSaMzg0xUsQP3p7s13fstX7EF9AsET7yzhcka6/TkvOA/Vd37CECoDUpAi8PNogCeWoAJ5qjy4/gxsMvyPXsM/eptMQQBzHcdQq6jSCP7C/RZ6G0qbWgB7AAMt4WA5TCnTxzHCWuDv9LgfkV5FwlbdHTTSNTnWv8ALLLzWigLXyWN2JMXEj0VOpWIiGeJSpegG2m2J9QlWaSOHNUUXg3uORB9WWlpsgAwVcOSb2AjLyssmJ2a0kST5IpUOhBTvzgfQ/NRNphsC4z2fa8djPLl6C2bNwnuxe59X5oi1kJPpjLJWPLLjxfQCivid0g6ZAAE366KJpxUkOIkfDoYy9aq40OZAP39eSHV6W5cE7wIgxzmIUjJBSsIODu/jKmKmmdlno4vfEkgX77dclbRqtdYGSPEeaFMDL7HX7qqszvUjThO2/rNGyA91C/GfxdY8TswTwBuYEme7QhGyL5W8P7qgNIuTHRNHJXQSeBH7Gl/t0/6Gqbyq8Af2NL/AG6f9DVZUbKz5v8AJL9sEekVlDtvVGDD1HPEhonKckSrttKEbTxIp0aj3XAGRyM2v4oYv7of0ee43blJ5gOdI5FBsfsz3gLmla6OHY55MNJjK0DpGSudiRk0Rn9l6WP4P8TO1y7OMOBcXEAXEzOVlVisGWWcI++oXX1azQHAkNkXMZrnNs1N4iAYAgceq6GLM5vZlnjSRiw4letfo0wB92Knu2jncE+P0XnvsjsptfEMpuDy0zO7AORvde47PwbaNJrGizRAylc3+V8hRj8a7Zf40PZscT5oB7UR+r1S8AiMjlMwEfZWt6lZMbDgQRIg2OREZQV57FLjNM1s8Zdj2B3ahxJuOHfx/Cz7T2m3cAYIHgqtq4MtqPBAbd1hPHlyQ+szsch69dF7DHji6ZglkZjfUkHrxVlZ7i2CbBV4cQZ0Wlrt6VrejNHZhDL+grcTj6j43nkgZSbCOSbElUpuyt60h95W4fFOYd5ri08QSD4hUlIlSkC2jqNkfpAxdAiahe0fu1CT55hd1sj9MtJ5Da9LcnN7TvAdREx0leNypArJl8LDk7jsujnkj6coYhlRoqU3BzXAQ4GWnobiy1YcOGa+cvZ/2txGEcPc1CGzJY67D1abd4uva/Z79IuFxNNpdUZSqGxY9wEHk42I4arg+V/Hzw7jtG3HnU9M6Vs6hRcIk5fJSa8EAgzzF/NMDIzXJdmgcwYlSAB4qoNnMjuUri2vkhZCdSlvCCh+NpPtDQ4TcCx7ltp4nxmI1Ug6dPX9k6dbACaeyw1pJ3r5hxgZG1tc1BtLdqbzGuFogXHijFW/3UWOPSFcsz9kIibT5/jvV7TdUVKkZHkomvbOPVlW5BLq1YZTwScPDndZPfg5GYvnK1U8QCOfAKbI0UbPqfsqX+2zv7AVgqD5rBgqv7KmAf8Aps/oCnUqwT90mX/JL9saMdF9Zxt/dUYijLCHAOBEGcvDLkrG1SB+VCpVsq1a6GPJ9t4Y0MTUY1rWgnetwNxaOFuCwOqga3zXde1Gw6ld4dTcwWg7wOkmRAPFctivYiu0Fwcx/EAkHukL0mHNCcVb2ZZJroB1XFyrqYfeC1toFuea1bOwu86TkDw106rXzrorr7LdibJLBOTndZHTmupZtirTj9q48nEOPSLlZsBgnveGwWNEz/E7jcZflFK+AtYQBpkseSUZy/IZJpaNWD9q7gVG7o/iGXhmjZAe0FpkG4IyXE1aQyIgjUWKnsnaz8M8Ne7eY458OcZT848Mebw1XKHZZHJ6YL9usDu1Adw7u7mNTc58VwuIFyBfhwXuWLwzKkteA5vA681yvtXRo4OkDRpMbVeSGuiSNSZPD6rX4fmVWNrZXlxW7PK6uDe3NpE8bdE7LN5ohX53y6+s0PqOvE5X5dV3Ity7Mco8Smo314Ksq4i1/UZBVyrSkiVEqTs0xUFZFJJJEQeFYyqWqDXKUgoDoLbO9rMVQINKs9kaA9k8i02K7vYX6ZTG7iWX/jZl3sJ+R7l5g6nzlQAWbL4uLKqlEtjlnH2fR2xNtMxdMupvY7juEwOEhwlpjQgImywufwvnDYu362FqirSeWuGfAjgRkRyXrns3+k6jiIbWijU4n/Ld0Ju08j4rz/mfxs8b5Y9o34s6lpndGJWasGsMwJ8edr5qVLEA/CQRa4MhJ75XI2nTNBKnWkTBUjY9VBtK0/X6JBp3blEgn0Bvb05eXNNWZpnPl91Nr5Hy/Ci25zujZCgbP6z6z9aodUY4OMg+GaNNcJj1mnptEnhNiipUMpfYAweKimz/AEM0v8DVL35M/wBkB2TjnFga9rwd1kPDRwFp4IocaG2JvzsesLXmxVN69kg7ijcK3ruTtrGVlNYc/Pz4KNXGNbTLzlHT55LP8bfoc01Kk5IVtOsSQ1hvPa9d65XFe1tR5sS2mc92N6OpHBCG7RfBh0Qbb1iZMdy6WHw5LbKZTQc25sg2e3tOJAcBfPIwBbW/RGdj7HFNrZgkNPST8TupmOgXP7O9pw07tW7vh3hmdBJ1H3nr0eF2vvcNQeAV2RZEqKtWEw2Gk2gm2nUlV4isGskCSTA5niBqq8RigSJyuT0H1yCopYn37i74Wsad0aTxWeKbdsZsEVXE9+XH1dVfrM9h4vOekjI8lqpMvKF1n/tXCdVuRQzqtk7QJYQ4wWdm9+kakLjPbXbPvcTujKkN0EZEx2j9P+KKM2t7tpqboJaIg6526g3HVcLicRLjJuZvzMqeP46WRzHlkuNFeNfwHqAh1SpHefyrMVVv0WRxn164rswjSMOSVsm+oYj1xUVodgKgYX7jtywmLTFlmlOtlTsYlKUikiK2MkkkoIOn4KKfRQdMtYZEE9EmmeR4qoqceKAyY72qeHr7tuaTTvDmMufJUlDtB6PVP0ce1eGp0nUnuLKjn72874CMg0H93vzkr0F1SSCDY5RcFfNjXRcFdp+jv2mrtxNOhvF1J5gtN4tmOGS4nnfx3O8sHs24PI/8tHr+IqFw3ZLcoIMGQpjFECDc6m91nNbpPqygao4heepvTOhSLn4lzgd1sHQ8PHPRUfrFVm9IEjXSTlnomFbUfOAVoGKYfhM96uX6AYX46sTOUchEc55ZFSG237xJAAyAMcluFVu7rPIzKqFUOPwkx/F+T6hWcl7iCkchT9pWimwBrz2W5QMmgc1Cr7WH90X5j/1hCWUnbrf9IzED4R9NVL3E3zvwsupLHj5N0UqToJs9pxHaZIP8JImO9Z9o7a94wtAcJtMyAJ/h1CoZhDOvcotw1zM/eyijjTJcgG2wPw58IPVMKki+qK4vZz3MgEwJPK30lc41zg6CDPJaY1PoSTo2u2e6qW7mY9Eozs5j6byHj4mkgni31dWbAYNwkXJ+QAJ+fkugoYQOkm4mBPrvVeTJSpgq2YMDjd7POCOGmfmUU2YwmgTMB0gHkOfUIdi9nNbutabnIE+U96x4naLnUqdEWDTDiOJcY7oWZx5dBuuwxXrta2G9uOGi5jbDyXbzRE5nmtbtmETc8oJQjH1jumZIA5HktGJCSZg2ltQvsLC3eeKB4k3laHuLefA8O5UOlwsD4Lp448Sqf0YnZroBQbRpMBYDU+LKTJyHUfNXbG2O1jPfP7TtBo3nzKniAGS90ueRAH8Ay/m+SWeVN8UTHiaVswVJBmre/wAE274z6BD9q0oqHshs3AGQCJYhuudQ2AGQ/PNC9oU4fBdvGBJGnLuVmPsTL0ZCkkkVeYxJJJIgElCSdQgmhKU5KYhAsJTqrdzeEjPVQAOWquwVXcqNJ0IP1SsZGzAezVeq/dFJ45lpa0cySMl6DsH2ZODcSwMc8iN8mXXOgNgCVgp7R3mgzVINx2pz6FVv2q+4FWpnMEkj56Ll5smTJrpG2EYQ2dlRD5l1VwP8MB1uOUeCnVruZcku4yAIHeclxrNs1gP81184Kp/xepu7u+/dvYkmReRndYv+M7L/AJUds7GuIlpaW84+ypqYneGgHGw8iDK5PC+0dVgDTDmDIZdLhF8L7TtJtMxkQPuEHhcekH5Ewt754yf5Ko46rvHec2NMpPNUM28Cf3h0A+6w4nFtdcz1Ij5FOoX2gNmCntAbjAGuPZbpYdnz8VA7VeXR2QANZO8fOB9lnwFWl7tu/DXWAF+V1p/WKe6HB0NmBZ2fBXySTeipNv2WP2i/dgHhcNgG189PwrKeKcTZvr16uh2Nx7A8TcxmNFpw2LY0EjtF1yCYjx+iWUNXQVLfYdp0j+qVSRBLv+1u6fnJXMbOwY941zogvDIz+MGXdRaF22IwI9y0XADSXCdXN/MLlhs9zMOCfibWIaeQbYzrkCqsMtMeYW2ZTYxjnC+7InjB3CT5HvRMvjdAyl/zkeS5z2exW840nW3g60xeJnvie5GHsIpCDO7EnWQNw+YCXIqdMiei3GvG8x8fx92SHVMI3faW2vfw3T9VvY/foO/ia7ejWCsFDtbzRIMb7f8AyHiJQgBoH4quWuN7cByyIGhQLHVS4x8U/wB9PVkZxIhxOczb1zXNNrPe+MhkeQ1W3FH2V+yylhGE9o2F448SqsdWG6XNgXAB629dFLEuhhOro8OH0Q/G1Ya0Hl9VqgrZJ6R0oinQYBeBfn14flDXP3pLrWJWIbSltytVXYleBuFpDgDIJi+kkJFj47kxuf0C8RjIkNzOZ+krACjr/ZRwsXtL+AuAeBdx8kKxOAcz4gtUJw6TMeSM+2jNCZPkVY1sj1pqriiipKFJ7YTFQFDJ0oUg2yhKIgpyUgEnBAYmX3BTkEx6/uq9y0rVg6c6jio9BXZ1mxMCTRaXE3ki2k9JzlbK2EdBtPCWkEd+q0YLEbtCkXNlxAytyGfKFoDw0GJOtzPdK4uSb5M3JKgP7vLePQXEK/DvaNAIzIzPcTmtjMaTMtA75nuUDV5DvAS82FFIpA3IIGc2v3aaqrE0WB1pJ1mIPePmtTXgnIGc5TCnTvbuH2KPMPZg96R8E99/C0hJ5cQLA9HGfkrquGabiQeQTUcODJkTzy7phPyVCgv9WcQS6bbulzI8xzVmFpEg0wHNDrzYc72uEQ3TuNEQIbwGmsZqlzmjLLyVryXaKejO/ZTWQRDieL5jibXW+jQphwIAtpp8lm9+e7uVm/Lc/IW8rquTk9MZP6O6xWNbVob7LictQREjwQjG3pgA6h3fuEHzBVPsvjQC6mT8VwOJFyPBbdosDIi4kDoJJPT4liS4PiaVK1YDNP3dVlUaETa0GxPmugpVDJggzLuRn4ragiPBYcTQmj48uX2PcobFxB92CYlk+AI+W9CtybVkRrYfdv3rlrhBB/hMjxBBWLEfsyHA3Y7yM38wilSiMjdpNuUx5Gx696GbQobmY7Lhuz048xl/ZJGiMq2rQaW77MjcR5t6g28CuRxVctmCROf5R5mILQReBw5DP1og+2ac9tv711tw6dMrb9owVnEgdAPKfqsOOqSSOEfVa3NmBqCPIALKHBlUF4Dg14Jaf3gDceXmt0KsrydG3AbBc5gqVTuM/dH7zuYGg5+CP4Z9NrAyiC4DMzJ6Sch0hc3tHbb6zsyG6fla8BtEAe7pACTM62HnqVVlhOS3/obHKKdIOnFNaCT8XyQHaVQOaYvN/NSe8ZmXnn6yQ3GY0zp3JMWKnY+WaowOzVu/YHgq98SokroHOLC8RYXnP16uoSkwKMKEY6aEoSUFbHBSamJTgKBJsOnFXUgAePBVNbrGqtYwb4nKenyQY6Oq2DtDeG47Nvw6mNBPJGC6B9IkrkMHS3qoDRBtx0ufXNdZu2k594/C5PkQSlaNuJWtllNxdpGvH6qXuxqbC94CrDTAu3uGvBLcOZEnmb/3WYt4olbSY5n8Qk+QActNJ+UrRTE3sI01+wSeLSb94+QS2HijI/c1tPePkqCBPZjxj5tWxu6dPXTLyTlg1+v0CZSonFFOHwY3Wy4Dsti3IdFOphW6ucfAD5XV9OnLG2jsty5DkkHXyk8T9tFJSfJgUFRVTwLCAYJHMx3WUTSbNmgAcBPmVoYTlIv9VF7GjmUvJjKKKjVLCHNJBEaCfkiuKrirTDiIIzH1/HI8ULqAaKNLFbps2xzEZ/lRqwhCsP2TmO0g+fHyQenVcxruBLhn5+MIjXxZDZPaF4PUkwe+6Gsqb43bB0mxyIPMJ4dFbew7gMXvMgzLW+IP2PkVqLhUaWOF/nz6xHhK5aljH0qgkGW9DYyN3mCjTKwqNa9lr2/+pFw0n66pZwa2ROwTjcI5pIN+fd9kJrsg3uDNuM6rrsQfeNLoAc3422n/AFDkufxWH4X+YV2KZXJHON7JH/L6ofjvjKL4iiW9rSb/AHQrE9p86QPIAQulid7K57iVtG765KjejJamjenosm6r0UT1VGirjXOABWcuSdZKUUqK5SvsaE6ZJERjykUySgbHmyUJiE5yUCPCYFO12miZQg4cZstHAgWOazg6KyidEBkdX7N0gWOfFyQJ6Dlkj4DR+QLd6G+z+GNOg0EEb3a8cteEImCefjkuJnlc2dPGqih4kfX1bySNMfvT3RCYMtMkHlr3pm2HMaR9VQOXNLR5Z3Vbm2i45D+6mXQJiep/F1GnTLrDjZAlkW0yLiPGfLRVuB/h7zxWz9WiDLR653Cj7uby2/OJ+pRshTTBDWzLuy3SALeJU6YvJb4zPgo4fFjcbItut04NHNaPfTk2yaf9mRdITozaf5c/7KmrQPMd8eu9TqYixznnI7lmOIE8O+ZKRJhZZuDgRpcz0zVBa2dZHEAJ3YgReD3qP6yALbrU6TFsvw9cNG6+zTrOWgPcqa+DDTwPEeII9aqH63qXAHoYPmtuznBzZPaDPhEZ8pOgz5d6O0BqzN+qki4k2POx/Hmp4T9mSHSWOHaA4aOHMfdb8TSkgt5EaRyTY4ge7e0WM25zBHrinvVCUVvJBDhc/uu0cOB7lgxdIOBcy0ZjULUXlpgXY64P24EcFHFUS0zx8HfZRKgNARpG92wJ8ihuL2O0nMtzjgeSNY6lLpA9ReVlqA7sZ8sj3LTCbW0VtX2CaOFaxrovI9Qgj2wj9WIMnJAawvPErbid2UZEVEJJEJK8zCU3gQI71FNCgUJJJOiAZJJJQggkkkgQSkwwVFIKdhWj0TZ2NbVpNIBk2dyPD696306ZIsLTw4d/zXn+xtqmi7i11nD69V3FLGbzQWkEEWMj7LjeRhcHa6Opiyc0bDVGoJ9clAtAEka81KnXsBA146KurU4z0mFkouLQW5SL9QB3qRa1rc5jmD4QZWR2JA1Pj9kqWJJMA+JCPEBqFTemGnI+pOWSpbS3v4u5v5WhokQXnoIjyTloaIDx/KD80LIf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148698">
            <a:off x="211559" y="1659253"/>
            <a:ext cx="8894830" cy="2349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Após a inicial “desorientação” (medo) face à «tumba vazia», os discípulos começam a acreditar… e serão “testemunhas ativas” da PÁSCOA de Cristo: VIDA através da morte</a:t>
            </a: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3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WordArt 4"/>
          <p:cNvSpPr>
            <a:spLocks noChangeArrowheads="1" noChangeShapeType="1"/>
          </p:cNvSpPr>
          <p:nvPr/>
        </p:nvSpPr>
        <p:spPr bwMode="auto">
          <a:xfrm>
            <a:off x="5792266" y="5343078"/>
            <a:ext cx="2812182" cy="750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2" name="Multiplicar 1"/>
          <p:cNvSpPr/>
          <p:nvPr/>
        </p:nvSpPr>
        <p:spPr bwMode="auto">
          <a:xfrm>
            <a:off x="5508104" y="4718818"/>
            <a:ext cx="3456384" cy="2022550"/>
          </a:xfrm>
          <a:prstGeom prst="mathMultiply">
            <a:avLst>
              <a:gd name="adj1" fmla="val 5257"/>
            </a:avLst>
          </a:prstGeom>
          <a:solidFill>
            <a:srgbClr val="99FF33"/>
          </a:solidFill>
          <a:ln w="190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t-PT" sz="2800" b="1" i="1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421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2" descr="http://1.bp.blogspot.com/_NUIU61TFvK0/SeCunOFGABI/AAAAAAAACis/qhOkHSoI984/s400/Alelu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03" y="1800225"/>
            <a:ext cx="5161270" cy="4100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752"/>
            <a:ext cx="2305050" cy="103822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395288" y="2924175"/>
            <a:ext cx="8497192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O DIA QUE O SENHOR FEZ,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EXULTEMOS E CANTEMOS DE ALEGRIA!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Dai graças ao Senhor porque Ele é bom,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é eterna a Sua misericórdia!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Diga a casa de Israel: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eterna a sua misericórdia!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175177">
            <a:off x="555398" y="1193380"/>
            <a:ext cx="259690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47663" y="1065213"/>
            <a:ext cx="8545512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Pedro tomou a palavra e disse: «Vós sabeis o que aconteceu em toda a Judeia, a começar pela Galileia, depois do baptismo que João pregou: Deus ungiu com a força do Espírito Santo a Jesus de Nazaré, que passou fazendo o bem e curando a todos os que eram oprimidos pelo Demónio, porque Deus estava com Ele. Nós somos testemunhas de tudo o que Ele fez no país dos judeus e em Jerusalém; e eles mataram-n’O, suspendendo-O na cruz. Deus ressuscitou-O ao terceiro dia e permitiu-Lhe manifestar-Se, não a todo o povo, mas às testemunhas de antemão designadas por Deus, a nós que comemos e bebemos com Ele, depois de ter ressuscitado dos mortos. Jesus mandou-nos pregar ao povo e testemunhar que Ele foi constituído por Deus juiz dos vivos e dos mortos. É d’Ele que todos os profetas dão o seguinte testemunho: quem acredita n’Ele recebe pelo seu nome a remissão dos pecados»”.                                                        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10)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36712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439840">
            <a:off x="433168" y="5957208"/>
            <a:ext cx="1397986" cy="2655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763688" y="5663570"/>
            <a:ext cx="7200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EIS O DIA QUE FEZ O SENHOR: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NELE EXULTEMOS E NOS ALEGREMOS!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6937874" y="6119814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462088" y="1590675"/>
            <a:ext cx="6350000" cy="3925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ressuscitastes com Cristo,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aspirai às coisas do alto,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está Cristo, sentado à direita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Afeiçoai-vos às coisas do alto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às da terra.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vós morrestes,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vossa vida está escondida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Cristo em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Cristo, que é a vossa vida,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manifestar, também vós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haveis de manifestar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Ele na glória”.            (Cl 3)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5580112" y="998785"/>
            <a:ext cx="720080" cy="229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999455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3635896" y="6021288"/>
            <a:ext cx="3096345" cy="330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21756</TotalTime>
  <Words>2500</Words>
  <Application>Microsoft Office PowerPoint</Application>
  <PresentationFormat>Apresentação no Ecrã (4:3)</PresentationFormat>
  <Paragraphs>414</Paragraphs>
  <Slides>34</Slides>
  <Notes>12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34</vt:i4>
      </vt:variant>
    </vt:vector>
  </HeadingPairs>
  <TitlesOfParts>
    <vt:vector size="52" baseType="lpstr">
      <vt:lpstr>Arial Unicode MS</vt:lpstr>
      <vt:lpstr>Arial</vt:lpstr>
      <vt:lpstr>Arial Black</vt:lpstr>
      <vt:lpstr>Arial Rounded MT Bold</vt:lpstr>
      <vt:lpstr>Bodoni MT Condensed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1475</cp:revision>
  <dcterms:created xsi:type="dcterms:W3CDTF">2006-05-02T09:35:59Z</dcterms:created>
  <dcterms:modified xsi:type="dcterms:W3CDTF">2014-10-06T09:28:08Z</dcterms:modified>
</cp:coreProperties>
</file>