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2624" r:id="rId3"/>
    <p:sldMasterId id="2147492637" r:id="rId4"/>
  </p:sldMasterIdLst>
  <p:notesMasterIdLst>
    <p:notesMasterId r:id="rId36"/>
  </p:notesMasterIdLst>
  <p:sldIdLst>
    <p:sldId id="370" r:id="rId5"/>
    <p:sldId id="281" r:id="rId6"/>
    <p:sldId id="367" r:id="rId7"/>
    <p:sldId id="353" r:id="rId8"/>
    <p:sldId id="386" r:id="rId9"/>
    <p:sldId id="382" r:id="rId10"/>
    <p:sldId id="402" r:id="rId11"/>
    <p:sldId id="372" r:id="rId12"/>
    <p:sldId id="390" r:id="rId13"/>
    <p:sldId id="363" r:id="rId14"/>
    <p:sldId id="395" r:id="rId15"/>
    <p:sldId id="401" r:id="rId16"/>
    <p:sldId id="354" r:id="rId17"/>
    <p:sldId id="379" r:id="rId18"/>
    <p:sldId id="396" r:id="rId19"/>
    <p:sldId id="307" r:id="rId20"/>
    <p:sldId id="335" r:id="rId21"/>
    <p:sldId id="403" r:id="rId22"/>
    <p:sldId id="342" r:id="rId23"/>
    <p:sldId id="387" r:id="rId24"/>
    <p:sldId id="388" r:id="rId25"/>
    <p:sldId id="404" r:id="rId26"/>
    <p:sldId id="405" r:id="rId27"/>
    <p:sldId id="407" r:id="rId28"/>
    <p:sldId id="389" r:id="rId29"/>
    <p:sldId id="408" r:id="rId30"/>
    <p:sldId id="393" r:id="rId31"/>
    <p:sldId id="394" r:id="rId32"/>
    <p:sldId id="397" r:id="rId33"/>
    <p:sldId id="377" r:id="rId34"/>
    <p:sldId id="409" r:id="rId35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CCFF99"/>
    <a:srgbClr val="000000"/>
    <a:srgbClr val="FF3300"/>
    <a:srgbClr val="66FF66"/>
    <a:srgbClr val="00FF00"/>
    <a:srgbClr val="00CCFF"/>
    <a:srgbClr val="FF6600"/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1ED9C5A-BD88-4E64-B798-314C31C44C11}" type="datetimeFigureOut">
              <a:rPr lang="pt-PT"/>
              <a:pPr>
                <a:defRPr/>
              </a:pPr>
              <a:t>26/01/2015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11B569-3E7F-4D74-99D9-4A0F7C777A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6138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4926DCF-394A-4B15-8C73-682E2E579568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11131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68064E-0839-4C4C-A584-C3FE5C3E6A39}" type="slidenum">
              <a:rPr lang="pt-PT" sz="1200" smtClean="0">
                <a:solidFill>
                  <a:srgbClr val="000000"/>
                </a:solidFill>
              </a:rPr>
              <a:pPr eaLnBrk="1" hangingPunct="1"/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3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768064E-0839-4C4C-A584-C3FE5C3E6A3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70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96C4A4-7782-4F1F-986A-0C1F6DAC0FDF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44494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B349A37-DF78-4300-AAFA-5828AA5B9221}" type="slidenum">
              <a:rPr lang="pt-PT" sz="1200" smtClean="0">
                <a:solidFill>
                  <a:srgbClr val="000000"/>
                </a:solidFill>
              </a:rPr>
              <a:pPr eaLnBrk="1" hangingPunct="1"/>
              <a:t>12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96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0AFE277-44BE-4C5C-A0F1-FA9B862EAA64}" type="slidenum">
              <a:rPr lang="pt-PT" sz="1200" smtClean="0"/>
              <a:pPr eaLnBrk="1" hangingPunct="1"/>
              <a:t>17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931234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ABDC58-223D-4A8D-8F9A-761FF926B0DE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384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E669BB4-30C8-4861-836A-E9BDC8D78646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11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AF1EF11-07C5-4796-9F1F-B9529B0A7CC2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4280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066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649423F-B6CC-406A-8F33-C95F56187DD9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8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32CFE-3911-46C3-ADE4-60C6CD33B1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555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69DB4-7DDD-4647-8A8F-7F3B3A1F9E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552476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4420E-F7CC-43CA-9100-033D378F5F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73981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1D8D9-8580-45C3-9FF2-B38459A14E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961701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925B4-B61E-47F9-93F8-E835073F9C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074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E11C74-A98A-45D3-A5A5-F287DCDE92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85122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3BB5B8-9589-411D-AA8E-3247E54E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701293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681CF4-4883-470F-BB02-3C90BDFD6A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282292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DA9970-89E3-491B-AFF3-3677280812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64077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273FA-8287-4CAD-B4AB-839B8BBF89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838232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6E38E21-C100-42D5-8C86-0797A1081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4266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2B65D-5205-444F-8A96-C4C9209C3E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8528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DEBBEC-CE14-4B12-9083-AB60491C0A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777620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EDA36E-B29F-45D6-8B98-8231CE6260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43503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271010-4394-44A1-8483-71445A838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808410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3A1536-41E0-4A01-97E2-47F5BE301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12559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A829DD-9B61-4475-AB4A-89F4AAE883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671132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355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741674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04165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21457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9425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1CAB9-54FB-44F6-9255-1D5695E87C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63689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3726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34991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1062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694413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672408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76516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180760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FFAE-0271-4E61-A52A-565D5EBA4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315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9C8DB-E254-4BB9-9BD9-4FB8B640D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909349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77971-C661-4891-A3FD-0C0655ADF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08475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37AB-9FBC-4E2E-8538-CAD27E4283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644843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DB1D2-4264-4035-9BA7-E4552F6A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51221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EB2C8-7BE6-4D7F-86E8-2D6E8AC32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890751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EE57-51DA-4683-916E-73070884A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131111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6CB74-C903-40F3-A393-99712F8A81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84564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BD60-9773-46D7-ADD7-0868362720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99318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17928-7AF0-49E9-9256-1B244C4D4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22142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5B6F7-042D-4795-9BF5-CA483453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016768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88ED7-234C-41C1-A462-8E3201B34B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3064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6D301-6BAE-4B5B-A3B1-3298DE797E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381199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B490-AB31-42A3-828A-3482BA53A1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97287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F0591-3CEC-4B56-A406-D1019625C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919633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CE3CC-5BE6-48A4-A010-0EA903845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709103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D8A50-32C4-4F3D-A98B-5FB6D8320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57051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A349C-2481-439C-B331-0E55E399F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59306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A496ACA-E5FA-42B6-A3DD-E5BAD176F6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00" r:id="rId1"/>
    <p:sldLayoutId id="2147492601" r:id="rId2"/>
    <p:sldLayoutId id="2147492602" r:id="rId3"/>
    <p:sldLayoutId id="2147492603" r:id="rId4"/>
    <p:sldLayoutId id="2147492604" r:id="rId5"/>
    <p:sldLayoutId id="2147492605" r:id="rId6"/>
    <p:sldLayoutId id="2147492606" r:id="rId7"/>
    <p:sldLayoutId id="2147492607" r:id="rId8"/>
    <p:sldLayoutId id="2147492608" r:id="rId9"/>
    <p:sldLayoutId id="2147492609" r:id="rId10"/>
    <p:sldLayoutId id="2147492610" r:id="rId11"/>
    <p:sldLayoutId id="21474926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A3E2A2-7B69-4692-A61C-605C769600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2612" r:id="rId1"/>
    <p:sldLayoutId id="2147492613" r:id="rId2"/>
    <p:sldLayoutId id="2147492614" r:id="rId3"/>
    <p:sldLayoutId id="2147492615" r:id="rId4"/>
    <p:sldLayoutId id="2147492616" r:id="rId5"/>
    <p:sldLayoutId id="2147492617" r:id="rId6"/>
    <p:sldLayoutId id="2147492618" r:id="rId7"/>
    <p:sldLayoutId id="2147492619" r:id="rId8"/>
    <p:sldLayoutId id="2147492620" r:id="rId9"/>
    <p:sldLayoutId id="2147492621" r:id="rId10"/>
    <p:sldLayoutId id="2147492622" r:id="rId11"/>
    <p:sldLayoutId id="21474926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557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625" r:id="rId1"/>
    <p:sldLayoutId id="2147492626" r:id="rId2"/>
    <p:sldLayoutId id="2147492627" r:id="rId3"/>
    <p:sldLayoutId id="2147492628" r:id="rId4"/>
    <p:sldLayoutId id="2147492629" r:id="rId5"/>
    <p:sldLayoutId id="2147492630" r:id="rId6"/>
    <p:sldLayoutId id="2147492631" r:id="rId7"/>
    <p:sldLayoutId id="2147492632" r:id="rId8"/>
    <p:sldLayoutId id="2147492633" r:id="rId9"/>
    <p:sldLayoutId id="2147492634" r:id="rId10"/>
    <p:sldLayoutId id="2147492635" r:id="rId11"/>
    <p:sldLayoutId id="21474926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B875E03-7433-4AEB-9D0C-F2EA3BA5E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66714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2638" r:id="rId1"/>
    <p:sldLayoutId id="2147492639" r:id="rId2"/>
    <p:sldLayoutId id="2147492640" r:id="rId3"/>
    <p:sldLayoutId id="2147492641" r:id="rId4"/>
    <p:sldLayoutId id="2147492642" r:id="rId5"/>
    <p:sldLayoutId id="2147492643" r:id="rId6"/>
    <p:sldLayoutId id="2147492644" r:id="rId7"/>
    <p:sldLayoutId id="2147492645" r:id="rId8"/>
    <p:sldLayoutId id="2147492646" r:id="rId9"/>
    <p:sldLayoutId id="2147492647" r:id="rId10"/>
    <p:sldLayoutId id="2147492648" r:id="rId11"/>
    <p:sldLayoutId id="214749264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9.png"/><Relationship Id="rId4" Type="http://schemas.openxmlformats.org/officeDocument/2006/relationships/image" Target="../media/image24.jpe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8918" name="Seta para baixo 10"/>
          <p:cNvSpPr>
            <a:spLocks noChangeArrowheads="1"/>
          </p:cNvSpPr>
          <p:nvPr/>
        </p:nvSpPr>
        <p:spPr bwMode="auto">
          <a:xfrm rot="-1879668">
            <a:off x="6495497" y="6191250"/>
            <a:ext cx="168275" cy="244475"/>
          </a:xfrm>
          <a:prstGeom prst="downArrow">
            <a:avLst>
              <a:gd name="adj1" fmla="val 50000"/>
              <a:gd name="adj2" fmla="val 496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5463" y="1052736"/>
            <a:ext cx="81978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Ninguém pode dizer «Jesus é o Senhor»,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não ser pela acção do Espírito Santo.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há diversidade de dons espirituais,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Espírito é o mesmo. Há diversidade de ministérios, mas o Senhor é o mesmo.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diversas operações, mas é o mesmo Deus que opera tudo em todos. Em cada um se manifestam os dons do Espírito para o bem comum.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como o corpo é um só e tem muitos membros,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membros, apesar de numerosos,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constituem um só corpo, assim também sucede com Cristo. Na verdade, todos nós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judeus e gregos, escravos e homens livres –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fomos batizados num só Espírito,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constituirmos um só corpo.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todos nos foi dado a beber um único Espírito”.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   (1 Cor 12)</a:t>
            </a:r>
          </a:p>
        </p:txBody>
      </p:sp>
      <p:sp>
        <p:nvSpPr>
          <p:cNvPr id="38921" name="Rectângulo 2"/>
          <p:cNvSpPr>
            <a:spLocks noChangeArrowheads="1"/>
          </p:cNvSpPr>
          <p:nvPr/>
        </p:nvSpPr>
        <p:spPr bwMode="auto">
          <a:xfrm>
            <a:off x="4913937" y="764704"/>
            <a:ext cx="2826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[ </a:t>
            </a:r>
            <a:r>
              <a:rPr lang="pt-PT" sz="1400" b="0" i="1" baseline="0" dirty="0" smtClean="0">
                <a:solidFill>
                  <a:srgbClr val="66FF66"/>
                </a:solidFill>
                <a:latin typeface="Arial Black" panose="020B0A04020102020204" pitchFamily="34" charset="0"/>
              </a:rPr>
              <a:t>OU</a:t>
            </a:r>
            <a:r>
              <a:rPr lang="pt-PT" sz="1800" i="1" baseline="0" dirty="0">
                <a:solidFill>
                  <a:srgbClr val="66FF66"/>
                </a:solidFill>
                <a:latin typeface="Arial" charset="0"/>
              </a:rPr>
              <a:t>, em alternativa </a:t>
            </a:r>
            <a:r>
              <a:rPr lang="pt-PT" sz="1800" i="1" baseline="0" dirty="0" smtClean="0">
                <a:solidFill>
                  <a:srgbClr val="CCFF66"/>
                </a:solidFill>
                <a:latin typeface="Arial" charset="0"/>
                <a:sym typeface="Wingdings 3" pitchFamily="18" charset="2"/>
              </a:rPr>
              <a:t>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  <a:sym typeface="Wingdings 3" pitchFamily="18" charset="2"/>
              </a:rPr>
              <a:t> ]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 </a:t>
            </a:r>
            <a:endParaRPr lang="pt-PT" sz="1800" i="1" baseline="0" dirty="0">
              <a:solidFill>
                <a:srgbClr val="66FF66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0" y="813123"/>
            <a:ext cx="3898900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347863" y="6129328"/>
            <a:ext cx="2999311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9942" name="Seta para baixo 10"/>
          <p:cNvSpPr>
            <a:spLocks noChangeArrowheads="1"/>
          </p:cNvSpPr>
          <p:nvPr/>
        </p:nvSpPr>
        <p:spPr bwMode="auto">
          <a:xfrm rot="-1879668">
            <a:off x="6991400" y="6262688"/>
            <a:ext cx="155575" cy="209550"/>
          </a:xfrm>
          <a:prstGeom prst="downArrow">
            <a:avLst>
              <a:gd name="adj1" fmla="val 50000"/>
              <a:gd name="adj2" fmla="val 49363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39944" name="CaixaDeTexto 1"/>
          <p:cNvSpPr txBox="1">
            <a:spLocks noChangeArrowheads="1"/>
          </p:cNvSpPr>
          <p:nvPr/>
        </p:nvSpPr>
        <p:spPr bwMode="auto">
          <a:xfrm>
            <a:off x="4670966" y="714375"/>
            <a:ext cx="17732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6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[ </a:t>
            </a:r>
            <a:r>
              <a:rPr lang="pt-PT" sz="16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Neste </a:t>
            </a:r>
            <a:r>
              <a:rPr lang="pt-PT" sz="16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Ciclo </a:t>
            </a:r>
            <a:r>
              <a:rPr lang="pt-PT" sz="1600" b="0" i="1" baseline="0" dirty="0">
                <a:solidFill>
                  <a:srgbClr val="99FF99"/>
                </a:solidFill>
                <a:latin typeface="Arial Black" panose="020B0A04020102020204" pitchFamily="34" charset="0"/>
                <a:cs typeface="Arial" charset="0"/>
              </a:rPr>
              <a:t>B</a:t>
            </a:r>
            <a:r>
              <a:rPr lang="pt-PT" sz="16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188" y="938250"/>
            <a:ext cx="84963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Deixai-vos conduzir pelo Espírito e não satisfareis os desejos da carne. Na verdade, a carne tem desejos contrários aos do Espírito, e o Espírito desejos contrários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da carne; são dois princípios antagónicos, e por isso não fazeis o que quereis; mas se vos deixais guiar pelo Espírito, não estais sujeitos à Lei. As obras da carne são bem conhecidas: luxúria, imoralidade, libertinagem, idolatria, feitiçaria, inimizades, ciúmes, discórdias, ira, rivalidades, dissensões, facciosismos, invejas, embriaguez, orgias e coisas semelhantes a estas, sobre as quais vos previno, como já vos disse: os que praticam estas ações não herdarão o reino de Deus. Pelo contrário, os frutos do Espírito são: caridade, alegria, paz, paciência, benignidade, bondade, fidelidade, mansidão, temperança. Contra coisas como estas não há lei. Os que pertencem a Cristo Jesus crucificaram a carne com as suas paixões e apetites. Se vivemos pelo Espírito, caminhemos também segundo o Espírito”.    (Gl 5)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3876945" y="6237336"/>
            <a:ext cx="2999311" cy="21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97175" y="764704"/>
            <a:ext cx="3456384" cy="239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LEITURA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124744"/>
            <a:ext cx="2520106" cy="23042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0967" name="CaixaDeTexto 1"/>
          <p:cNvSpPr txBox="1">
            <a:spLocks noChangeArrowheads="1"/>
          </p:cNvSpPr>
          <p:nvPr/>
        </p:nvSpPr>
        <p:spPr bwMode="auto">
          <a:xfrm>
            <a:off x="5364163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8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  [ </a:t>
            </a:r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524000"/>
            <a:ext cx="3168650" cy="4425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ó santo Espírito,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Amor ardente,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acendei na terra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vossa luz fulgente.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Vinde, Pai dos pobres: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dor e aflições,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vinde encher de gozo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nossos corações.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Benfeitor supremo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todo o momento,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habitando em nós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sois o nosso alento.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Descanso na luta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na paz encanto,                        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calor sois brisa,                     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conforto no pranto.</a:t>
            </a:r>
            <a:r>
              <a:rPr lang="pt-PT" sz="18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348038" y="2913063"/>
            <a:ext cx="3032125" cy="332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Luz de santidade, 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no Céu ardeis,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abrasai as almas 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vossos fiéis.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 a vossa força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favor clemente,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nada há no homem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seja inocente.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Lavai nossas manchas,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aridez regai,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sarai os enfermos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 todos salvai.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976938" y="1843088"/>
            <a:ext cx="2916237" cy="3170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Abrandai durezas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os caminhantes,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animai os tristes,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guiai os errantes.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Vossos sete dons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concedei à alma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 que em Vós confia: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Virtude na vida,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amparo na morte,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Céu alegria.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364852" y="764704"/>
            <a:ext cx="299931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“SEQUÊNCIA”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02" y="1418098"/>
            <a:ext cx="5278138" cy="489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669" y="2276475"/>
            <a:ext cx="8205787" cy="33845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Vinde, Espírito Santo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enchei 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corações dos vossos fiéis 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acendei neles o fogo do </a:t>
            </a:r>
            <a:endParaRPr lang="pt-PT" sz="4000" b="1" i="1" dirty="0" smtClean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vosso amor!    </a:t>
            </a:r>
            <a:r>
              <a:rPr lang="pt-PT" sz="3400" dirty="0" smtClean="0"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(Aleluia!...)</a:t>
            </a:r>
            <a:endParaRPr lang="pt-PT" sz="3400" dirty="0"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971550" y="1484784"/>
            <a:ext cx="3528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71601" y="1052736"/>
            <a:ext cx="3528391" cy="365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4363" y="1220788"/>
            <a:ext cx="813435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 tarde daquele dia, o primeiro da semana,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estando fechadas as portas da casa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os discípulos se encontravam,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medo dos judeus, veio Jesus,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apresentou-Se no meio deles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mostrou-lhes as mãos e o lado.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ficaram cheios de alegria ao verem o Senhor.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disse-lhes de novo: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convosco. Assim como o Pai Me enviou,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Eu vos envio a vós».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soprou sobre eles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«Recebei o Espírito Santo: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àqueles a quem perdoardes os pecados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ser-lhes-ão perdoados;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àqueles a quem os retiverdes ser-lhes-ão retidos»”.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		      (Jo 20)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331640" y="908720"/>
            <a:ext cx="3200146" cy="347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Rectângulo 2"/>
          <p:cNvSpPr>
            <a:spLocks noChangeArrowheads="1"/>
          </p:cNvSpPr>
          <p:nvPr/>
        </p:nvSpPr>
        <p:spPr bwMode="auto">
          <a:xfrm>
            <a:off x="4531786" y="873376"/>
            <a:ext cx="28264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[ </a:t>
            </a:r>
            <a:r>
              <a:rPr lang="pt-PT" sz="1400" b="0" i="1" baseline="0" dirty="0" smtClean="0">
                <a:solidFill>
                  <a:srgbClr val="66FF66"/>
                </a:solidFill>
                <a:latin typeface="Arial Black" panose="020B0A04020102020204" pitchFamily="34" charset="0"/>
              </a:rPr>
              <a:t>OU</a:t>
            </a:r>
            <a:r>
              <a:rPr lang="pt-PT" sz="1800" i="1" baseline="0" dirty="0">
                <a:solidFill>
                  <a:srgbClr val="66FF66"/>
                </a:solidFill>
                <a:latin typeface="Arial" charset="0"/>
              </a:rPr>
              <a:t>, em alternativa </a:t>
            </a:r>
            <a:r>
              <a:rPr lang="pt-PT" sz="1800" i="1" baseline="0" dirty="0" smtClean="0">
                <a:solidFill>
                  <a:srgbClr val="CCFF66"/>
                </a:solidFill>
                <a:latin typeface="Arial" charset="0"/>
                <a:sym typeface="Wingdings 3" pitchFamily="18" charset="2"/>
              </a:rPr>
              <a:t>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  <a:sym typeface="Wingdings 3" pitchFamily="18" charset="2"/>
              </a:rPr>
              <a:t> ]</a:t>
            </a:r>
            <a:r>
              <a:rPr lang="pt-PT" sz="1800" i="1" baseline="0" dirty="0" smtClean="0">
                <a:solidFill>
                  <a:srgbClr val="66FF66"/>
                </a:solidFill>
                <a:latin typeface="Arial" charset="0"/>
              </a:rPr>
              <a:t> </a:t>
            </a:r>
            <a:endParaRPr lang="pt-PT" sz="1800" i="1" baseline="0" dirty="0">
              <a:solidFill>
                <a:srgbClr val="66FF66"/>
              </a:solidFill>
              <a:latin typeface="Arial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4038" name="CaixaDeTexto 7"/>
          <p:cNvSpPr txBox="1">
            <a:spLocks noChangeArrowheads="1"/>
          </p:cNvSpPr>
          <p:nvPr/>
        </p:nvSpPr>
        <p:spPr bwMode="auto">
          <a:xfrm>
            <a:off x="5269091" y="799306"/>
            <a:ext cx="19672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[ </a:t>
            </a:r>
            <a:r>
              <a:rPr lang="pt-PT" sz="1800" i="1" baseline="0" dirty="0" smtClean="0">
                <a:solidFill>
                  <a:srgbClr val="99FF99"/>
                </a:solidFill>
                <a:latin typeface="Arial" charset="0"/>
                <a:cs typeface="Arial" charset="0"/>
              </a:rPr>
              <a:t>Neste </a:t>
            </a:r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Ciclo </a:t>
            </a:r>
            <a:r>
              <a:rPr lang="pt-PT" sz="1800" i="1" baseline="0" dirty="0">
                <a:solidFill>
                  <a:srgbClr val="99FF99"/>
                </a:solidFill>
                <a:latin typeface="Arial Black" panose="020B0A04020102020204" pitchFamily="34" charset="0"/>
                <a:cs typeface="Arial" charset="0"/>
              </a:rPr>
              <a:t>B</a:t>
            </a:r>
            <a:r>
              <a:rPr lang="pt-PT" sz="1800" i="1" baseline="0" dirty="0">
                <a:solidFill>
                  <a:srgbClr val="99FF99"/>
                </a:solidFill>
                <a:latin typeface="Arial" charset="0"/>
                <a:cs typeface="Arial" charset="0"/>
              </a:rPr>
              <a:t>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19150" y="1125538"/>
            <a:ext cx="77851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«Quando vier o Paráclito,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vos enviarei de junto do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da verdade, que procede do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dará testemunho de Mim.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vós também dareis testemunho,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estais comigo desde o princípio.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ainda muitas coisas para vos dizer,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não as podeis suportar por agora.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vier o Espírito da verdade,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vos conduzirá à verdade plena, porque não falará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Si mesmo, mas dirá tudo o que tiver ouvido e vos anunciará o que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Me glorificará, porque receberá do que é meu e vo-lo anunciará. Tudo o que o Pai tem é meu.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vos disse que receberá do que é meu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vo-lo anunciará»”.                                                (Jo 15)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707788" y="811464"/>
            <a:ext cx="3542075" cy="347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6083" name="WordArt 11"/>
          <p:cNvSpPr>
            <a:spLocks noChangeArrowheads="1" noChangeShapeType="1" noTextEdit="1"/>
          </p:cNvSpPr>
          <p:nvPr/>
        </p:nvSpPr>
        <p:spPr bwMode="auto">
          <a:xfrm>
            <a:off x="1547665" y="5373215"/>
            <a:ext cx="6696224" cy="8640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ENVIA, SENHOR, O TEU ESPÍRITO,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QUE RENOVE A FACE DA TERRA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 !</a:t>
            </a:r>
          </a:p>
        </p:txBody>
      </p:sp>
      <p:sp>
        <p:nvSpPr>
          <p:cNvPr id="46084" name="Line 12"/>
          <p:cNvSpPr>
            <a:spLocks noChangeShapeType="1"/>
          </p:cNvSpPr>
          <p:nvPr/>
        </p:nvSpPr>
        <p:spPr bwMode="auto">
          <a:xfrm>
            <a:off x="3500438" y="1557338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95288" y="1773238"/>
            <a:ext cx="83534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Senhor Jesus, que, mais uma vez, nos promete enviar o “seu” Espírito, procedente do Pai e d’Ele próprio,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seja em nós o Espírito da Verdade, que faça frutificar o nosso Batismo e a nossa Confirmação ou Crisma.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	Que venha esse Espírito sobre todos os que: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partilham com os outros os seus dons e carismas...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egoístas e vivem fechados, para que os livre do mal...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 perdoar e acolher, e criam amor e comunhão...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-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sabem ou não querem perdoar e aceitar os outros, 	   	para que saiam dessa vida triste e sem futuro…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24744"/>
            <a:ext cx="4427538" cy="4463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430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969" y="1640631"/>
            <a:ext cx="4462463" cy="2868489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4392290" cy="2376264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0796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5" descr="https://encrypted-tbn1.google.com/images?q=tbn:ANd9GcT-vXWcxSW4vjzGRXyYNBawBIxM8P9qCWUoxfXKk8GmASlfT1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20" y="906524"/>
            <a:ext cx="2935288" cy="3533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1" descr="http://rccdiamantina.files.wordpress.com/2011/04/papa_bento_xv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72388"/>
            <a:ext cx="3712593" cy="2698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48133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 flipV="1">
            <a:off x="684213" y="1556790"/>
            <a:ext cx="2700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39750" y="1825625"/>
            <a:ext cx="8351838" cy="4340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SENHOR,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ALMA EXULTA DE ALEGRIA NO SENHOR,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PELAS MARAVILHAS QUE EM MIM OPEROU!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MINHA ALMA EXULTA DE ALEGRIA NO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o nascer ao pôr-do-sol,</a:t>
            </a:r>
          </a:p>
          <a:p>
            <a:pPr lvl="2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louvado o nome do Senhor!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Louvai, servos do Senhor,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louvai o nome do Senhor!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seja o nome do Senhor</a:t>
            </a:r>
          </a:p>
          <a:p>
            <a:pPr algn="l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agora e para sempre!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73841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84213" y="1077416"/>
            <a:ext cx="2736016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3695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Ao anunciar a vinda do Espírito, Jesus </a:t>
            </a:r>
            <a:r>
              <a:rPr lang="pt-PT" sz="2000" i="1" baseline="0" dirty="0" smtClean="0">
                <a:latin typeface="Arial" charset="0"/>
              </a:rPr>
              <a:t>completa: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aseline="0" dirty="0">
                <a:latin typeface="Arial" charset="0"/>
              </a:rPr>
              <a:t>a </a:t>
            </a:r>
            <a:r>
              <a:rPr lang="pt-PT" sz="2000" i="1" baseline="0" dirty="0">
                <a:latin typeface="Arial" charset="0"/>
              </a:rPr>
              <a:t>Salvação</a:t>
            </a:r>
            <a:r>
              <a:rPr lang="pt-PT" sz="2000" baseline="0" dirty="0">
                <a:latin typeface="Arial" charset="0"/>
              </a:rPr>
              <a:t>… e a </a:t>
            </a:r>
            <a:r>
              <a:rPr lang="pt-PT" sz="2000" i="1" baseline="0" dirty="0">
                <a:latin typeface="Arial" charset="0"/>
              </a:rPr>
              <a:t>“Trindade</a:t>
            </a:r>
            <a:r>
              <a:rPr lang="pt-PT" sz="2000" i="1" baseline="0" dirty="0" smtClean="0">
                <a:latin typeface="Arial" charset="0"/>
              </a:rPr>
              <a:t>”</a:t>
            </a:r>
            <a:r>
              <a:rPr lang="pt-PT" sz="2000" baseline="0" dirty="0" smtClean="0">
                <a:latin typeface="Arial" charset="0"/>
              </a:rPr>
              <a:t>… 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L./ Ev.</a:t>
            </a:r>
            <a:r>
              <a:rPr lang="pt-PT" sz="2000" i="1" dirty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i="1" baseline="0" dirty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</a:t>
            </a:r>
            <a:r>
              <a:rPr lang="pt-PT" sz="2000" baseline="0" dirty="0" smtClean="0">
                <a:latin typeface="Arial" charset="0"/>
              </a:rPr>
              <a:t>15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A ação do Espírito Santo confirma a “promessa” de Jesus… </a:t>
            </a:r>
            <a:r>
              <a:rPr lang="pt-PT" sz="2000" i="1" baseline="0" dirty="0">
                <a:latin typeface="Arial" charset="0"/>
              </a:rPr>
              <a:t>maravilhosamente!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2 </a:t>
            </a:r>
            <a:r>
              <a:rPr lang="pt-PT" sz="2000" b="0" i="1" baseline="0" dirty="0" smtClean="0">
                <a:latin typeface="Arial" charset="0"/>
              </a:rPr>
              <a:t>] </a:t>
            </a:r>
            <a:endParaRPr lang="pt-PT" sz="2000" b="0" i="1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Para quem se deixa guiar pelo Espírito Santo… </a:t>
            </a:r>
            <a:r>
              <a:rPr lang="pt-PT" sz="2000" i="1" baseline="0" dirty="0">
                <a:latin typeface="Arial" charset="0"/>
              </a:rPr>
              <a:t>não há</a:t>
            </a:r>
            <a:r>
              <a:rPr lang="pt-PT" sz="2000" baseline="0" dirty="0">
                <a:latin typeface="Arial" charset="0"/>
              </a:rPr>
              <a:t> nenhuma </a:t>
            </a:r>
            <a:r>
              <a:rPr lang="pt-PT" sz="2000" i="1" baseline="0" dirty="0">
                <a:latin typeface="Arial" charset="0"/>
              </a:rPr>
              <a:t>outra lei</a:t>
            </a:r>
            <a:r>
              <a:rPr lang="pt-PT" sz="2000" baseline="0" dirty="0">
                <a:latin typeface="Arial" charset="0"/>
              </a:rPr>
              <a:t> (?)… </a:t>
            </a:r>
            <a:r>
              <a:rPr lang="pt-PT" sz="2000" b="0" i="1" baseline="0" dirty="0" smtClean="0">
                <a:latin typeface="Arial" charset="0"/>
              </a:rPr>
              <a:t>[ 2ª Leit.</a:t>
            </a:r>
            <a:r>
              <a:rPr lang="pt-PT" sz="2000" i="1" dirty="0" smtClean="0">
                <a:solidFill>
                  <a:srgbClr val="99FF99"/>
                </a:solidFill>
                <a:latin typeface="Arial" charset="0"/>
              </a:rPr>
              <a:t>2</a:t>
            </a:r>
            <a:r>
              <a:rPr lang="pt-PT" sz="2000" b="0" i="1" baseline="0" dirty="0" smtClean="0">
                <a:latin typeface="Arial" charset="0"/>
              </a:rPr>
              <a:t>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Gl </a:t>
            </a:r>
            <a:r>
              <a:rPr lang="pt-PT" sz="2000" baseline="0" dirty="0" smtClean="0">
                <a:latin typeface="Arial" charset="0"/>
              </a:rPr>
              <a:t>5 </a:t>
            </a:r>
            <a:r>
              <a:rPr lang="pt-PT" sz="2000" b="0" i="1" baseline="0" dirty="0" smtClean="0">
                <a:latin typeface="Arial" charset="0"/>
              </a:rPr>
              <a:t>]  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30725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24"/>
          <p:cNvSpPr>
            <a:spLocks noChangeArrowheads="1" noChangeShapeType="1" noTextEdit="1"/>
          </p:cNvSpPr>
          <p:nvPr/>
        </p:nvSpPr>
        <p:spPr bwMode="auto">
          <a:xfrm>
            <a:off x="539750" y="476672"/>
            <a:ext cx="8104188" cy="26637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Domingo de</a:t>
            </a:r>
          </a:p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PENTECOSTES</a:t>
            </a:r>
          </a:p>
          <a:p>
            <a:pPr>
              <a:lnSpc>
                <a:spcPts val="3800"/>
              </a:lnSpc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  <a:latin typeface="Arial Black"/>
              </a:rPr>
              <a:t>- Solenidade -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030450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915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80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0181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0182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07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731" y="2658269"/>
            <a:ext cx="3180818" cy="29552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827088" y="1428750"/>
            <a:ext cx="1928812" cy="17272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643188" y="1214438"/>
            <a:ext cx="63213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</a:t>
            </a: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15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Hossana nas alturas!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545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       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335088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>
            <a:off x="2700338" y="2636912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4" name="Line 7"/>
          <p:cNvSpPr>
            <a:spLocks noChangeShapeType="1"/>
          </p:cNvSpPr>
          <p:nvPr/>
        </p:nvSpPr>
        <p:spPr bwMode="auto">
          <a:xfrm>
            <a:off x="3923928" y="4221088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74279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aio 9"/>
          <p:cNvSpPr>
            <a:spLocks noChangeArrowheads="1"/>
          </p:cNvSpPr>
          <p:nvPr/>
        </p:nvSpPr>
        <p:spPr bwMode="auto">
          <a:xfrm rot="-5758268">
            <a:off x="1317232" y="5026960"/>
            <a:ext cx="251912" cy="10525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3206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5763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8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120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143000" y="1165002"/>
            <a:ext cx="0" cy="323986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6200000">
            <a:off x="-829686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9208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http://2.bp.blogspot.com/-d770QENwTDg/Tfx22rD26hI/AAAAAAAABAY/CjrB6UnRqSo/s1600/Rainha_dos_Apost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63" y="1493838"/>
            <a:ext cx="3252787" cy="4814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H="1" flipV="1">
            <a:off x="971600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36563" y="1989138"/>
            <a:ext cx="8456612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Há um só Corpo e um só Espírito;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fostes chamados a uma só Esperança.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Há um só Senhor, uma só Fé,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Batismo.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só Deus e Pai,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está acima de todos e em todos.</a:t>
            </a:r>
          </a:p>
        </p:txBody>
      </p:sp>
      <p:pic>
        <p:nvPicPr>
          <p:cNvPr id="563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04461" y="6019493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633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954250" y="978554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2" descr="http://1.bp.blogspot.com/--1gizTTXDOQ/TbCUTIxy4eI/AAAAAAAAAcI/jri5sXn8qs4/s1600/Ceia%2Bdo%2BSenhor%2BJesus%2BCristo%2B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628775"/>
            <a:ext cx="4970463" cy="403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844675"/>
            <a:ext cx="7848600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 NÓS, QUE COMUNGAMOS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MESMO SENHOR,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FORMAMOS UM SÓ CORPO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CRISTO JESUS.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Esforçai-vos por manter a unidade 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do Espírito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pelo vínculo da paz.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Com toda a humildade, doçura e paciência,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suportai-vos uns aos outros na caridade.</a:t>
            </a:r>
          </a:p>
        </p:txBody>
      </p:sp>
      <p:sp>
        <p:nvSpPr>
          <p:cNvPr id="57349" name="Line 4"/>
          <p:cNvSpPr>
            <a:spLocks noChangeShapeType="1"/>
          </p:cNvSpPr>
          <p:nvPr/>
        </p:nvSpPr>
        <p:spPr bwMode="auto">
          <a:xfrm flipH="1" flipV="1">
            <a:off x="9716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735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5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19663" y="105092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35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735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954250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357166"/>
            <a:ext cx="8328025" cy="4080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8371" name="WordArt 6"/>
          <p:cNvSpPr>
            <a:spLocks noChangeArrowheads="1" noChangeShapeType="1" noTextEdit="1"/>
          </p:cNvSpPr>
          <p:nvPr/>
        </p:nvSpPr>
        <p:spPr bwMode="auto">
          <a:xfrm>
            <a:off x="1619673" y="5414963"/>
            <a:ext cx="6552778" cy="822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CONCEDE ÀS NOSSAS ALMAS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OS TEUS “SETE DONS” </a:t>
            </a:r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!</a:t>
            </a:r>
          </a:p>
        </p:txBody>
      </p:sp>
      <p:sp>
        <p:nvSpPr>
          <p:cNvPr id="5837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4071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01638" y="1628775"/>
            <a:ext cx="8491537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Devemos reconhecer que estamos cheios de dons e carismas, recebidos, desde o Batismo, e através dos outros Sacramentos.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Estes “dons” são “sete”, e são muitos mais...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Lhe agradecemos, continuamos a pedir que infunda «esses dons» nas nossas almas: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Sabedoria, para iluminar as trevas da ignorância...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Fortaleza, que aumente e fortifique a nossa fé…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Piedade, para sermos bons e perfeitos como o Pai…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de Alegria e Felicidade, que afaste os nossos corações 	da tristeza e encha a nossa vida de júbilo…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873578" y="980728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2" descr="https://encrypted-tbn3.google.com/images?q=tbn:ANd9GcTd3NAJqMp1OhvLNYl-MpFykDwDYM-MZDoidgvJwBSsvVT8qkyc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393700"/>
            <a:ext cx="2322512" cy="1739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4" descr="https://encrypted-tbn2.google.com/images?q=tbn:ANd9GcR6XSjLrCWdNfHhrDPSX-MaZ8ZSAH6AyIqeWFEiZYNqU8QHK2Y_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18" y="484518"/>
            <a:ext cx="2568575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21894"/>
            <a:ext cx="2374900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21" descr="http://pentecostalismo.files.wordpress.com/2007/11/pentecost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9386"/>
            <a:ext cx="2713038" cy="396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2.google.com/images?q=tbn:ANd9GcQk9iAJIiQl_xNv_tIdob3Yi2I8RWsUzHDhaiJwhI8wROK05dQq8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61" y="4321894"/>
            <a:ext cx="1944687" cy="217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7" descr="http://files.grupoascender.webnode.com.br/200000001-378b138860/pomba_branca_ceu_espirit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700"/>
            <a:ext cx="3659187" cy="238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5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6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7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8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59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1761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2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9" name="Rectângulo 17"/>
          <p:cNvSpPr/>
          <p:nvPr/>
        </p:nvSpPr>
        <p:spPr>
          <a:xfrm rot="21157394">
            <a:off x="482260" y="1842978"/>
            <a:ext cx="8332960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600" i="1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SS. </a:t>
            </a:r>
            <a:r>
              <a:rPr lang="pt-PT" sz="3600" i="1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vem completar e confirmar a Obra da Salvação… Pois, quem se deixa guiar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Espírito Santo, 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tem outra lei: Só a Lei do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Amor! …</a:t>
            </a:r>
            <a:endParaRPr lang="pt-PT" sz="3600" baseline="0" dirty="0">
              <a:ln w="900" cmpd="sng">
                <a:solidFill>
                  <a:srgbClr val="FF0000"/>
                </a:solidFill>
                <a:prstDash val="solid"/>
              </a:ln>
              <a:solidFill>
                <a:srgbClr val="FF3300"/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http://3.bp.blogspot.com/-d9gJPi-ktRY/Tcng4sOVofI/AAAAAAAACB4/_uzKPfYckFU/s1600/n_sra_fati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5332412" cy="4000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559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6263" y="1620838"/>
            <a:ext cx="788352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Minha Senhora e minha Mãe,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eu me consagro todo a Vós!</a:t>
            </a: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SOIS MINHA MÃE E EU SOU VOSSO: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CORAÇÃO A VÓS PERTENCE.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MÃE DE JESUS, EU ME CONSAGRO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VOSSO AMOR QUE TUDO VENCE.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MÃE DE JESUS, EU ME CONSAGRO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VOSSO AMOR QUE TUDO VENCE!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693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2" descr="https://encrypted-tbn3.google.com/images?q=tbn:ANd9GcTd3NAJqMp1OhvLNYl-MpFykDwDYM-MZDoidgvJwBSsvVT8qkyc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488" y="393700"/>
            <a:ext cx="2322512" cy="1739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4" descr="https://encrypted-tbn2.google.com/images?q=tbn:ANd9GcR6XSjLrCWdNfHhrDPSX-MaZ8ZSAH6AyIqeWFEiZYNqU8QHK2Y_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18" y="484518"/>
            <a:ext cx="2568575" cy="192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21894"/>
            <a:ext cx="2374900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21" descr="http://pentecostalismo.files.wordpress.com/2007/11/pentecost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499386"/>
            <a:ext cx="2713038" cy="3965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2.google.com/images?q=tbn:ANd9GcQk9iAJIiQl_xNv_tIdob3Yi2I8RWsUzHDhaiJwhI8wROK05dQq8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161" y="4321894"/>
            <a:ext cx="1944687" cy="217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7" descr="http://files.grupoascender.webnode.com.br/200000001-378b138860/pomba_branca_ceu_espirit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700"/>
            <a:ext cx="3659187" cy="238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5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6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7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8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59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1761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2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7"/>
          <p:cNvSpPr/>
          <p:nvPr/>
        </p:nvSpPr>
        <p:spPr>
          <a:xfrm rot="21157394">
            <a:off x="482260" y="1842978"/>
            <a:ext cx="8332960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lnSpc>
                <a:spcPts val="3600"/>
              </a:lnSpc>
              <a:defRPr/>
            </a:pP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Santo, que é revelado por Jesus como a terceira Pessoa da </a:t>
            </a:r>
            <a:r>
              <a:rPr lang="pt-PT" sz="3600" i="1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SS. </a:t>
            </a:r>
            <a:r>
              <a:rPr lang="pt-PT" sz="3600" i="1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Trindade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vem completar e confirmar a Obra da Salvação… Pois, quem se deixa guiar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 Espírito Santo, </a:t>
            </a:r>
            <a:r>
              <a:rPr lang="pt-PT" sz="3600" baseline="0" dirty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tem outra lei: Só a Lei do </a:t>
            </a:r>
            <a:r>
              <a:rPr lang="pt-PT" sz="3600" baseline="0" dirty="0" smtClean="0">
                <a:ln w="900" cmpd="sng">
                  <a:solidFill>
                    <a:srgbClr val="FF0000"/>
                  </a:solidFill>
                  <a:prstDash val="solid"/>
                </a:ln>
                <a:solidFill>
                  <a:srgbClr val="FF3300"/>
                </a:solidFill>
                <a:effectLst>
                  <a:glow rad="114300">
                    <a:srgbClr val="000000">
                      <a:alpha val="5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Amor! …</a:t>
            </a:r>
            <a:endParaRPr lang="pt-PT" sz="3600" baseline="0" dirty="0">
              <a:ln w="900" cmpd="sng">
                <a:solidFill>
                  <a:srgbClr val="FF0000"/>
                </a:solidFill>
                <a:prstDash val="solid"/>
              </a:ln>
              <a:solidFill>
                <a:srgbClr val="FF3300"/>
              </a:solidFill>
              <a:effectLst>
                <a:glow rad="114300">
                  <a:srgbClr val="000000">
                    <a:alpha val="5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425266" y="5572866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27000">
                    <a:srgbClr val="009900">
                      <a:alpha val="6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199423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 descr="http://laravazz.files.wordpress.com/2011/11/louvar-a-de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388" y="818141"/>
            <a:ext cx="4483068" cy="4483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86388" y="2466469"/>
            <a:ext cx="7848600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ESPÍRITO DO SENHOR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ENCHEU A TERRA INTEIRA.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ALELUIA, ALELUIA!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Abri-me as portas da justiça,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entrarei para dar graças ao Senhor.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Esta é a porta do Senhor: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justos entrarão por ela.</a:t>
            </a:r>
          </a:p>
        </p:txBody>
      </p:sp>
      <p:sp>
        <p:nvSpPr>
          <p:cNvPr id="3277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77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277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117818">
            <a:off x="307441" y="772420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FF0000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1908175" cy="3672011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3885059" cy="266429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448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32750" y="597535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33425" y="1220788"/>
            <a:ext cx="779938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chegou o dia de Pentecostes,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estavam todos reunidos no mesmo lugar.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Subitamente, fez-se ouvir, vindo do Céu,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rumor semelhante a forte rajada de vento,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encheu toda a casa onde se encontravam.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Viram então aparecer uma espécie 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línguas de fogo, que se iam dividindo,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poisou uma sobre cada um deles.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ficaram cheios do Espírito Santo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começaram a falar outras línguas,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o Espírito lhes concedia que se exprimissem.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Residiam em Jerusalém judeus piedosos,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procedentes de todas as nações que há debaixo do céu. Ao ouvir aquele ruído,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multidão reuniu-se e ficou muito admirada,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cada qual os ouvia falar na sua própria língua.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500034" y="357142"/>
            <a:ext cx="8101041" cy="2635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835696" y="5445224"/>
            <a:ext cx="694819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MANDAI, Senhor, o vosso Espírito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 renovai a terra !</a:t>
            </a:r>
          </a:p>
        </p:txBody>
      </p:sp>
      <p:pic>
        <p:nvPicPr>
          <p:cNvPr id="378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9874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89013" y="1268413"/>
            <a:ext cx="703897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Atónitos e maravilhados, diziam: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são todos galileus os que estão a falar?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como é que os ouve cada um de nós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falar na sua própria língua?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Partos, medos, elamitas,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habitantes da Mesopotâmia,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Judeia e da Capadócia,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Ponto e da Ásia, da Frígia e da Panfília,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Egito e das regiões da Líbia, vizinha de Cirene,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colonos de Roma, tanto judeus como prosélitos,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cretenses e árabes,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ouvimo-los proclamar nas nossas línguas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maravilhas de Deus»”.            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81212" y="908720"/>
            <a:ext cx="418693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16131">
            <a:off x="337851" y="5683785"/>
            <a:ext cx="1428381" cy="2784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22983</TotalTime>
  <Words>2242</Words>
  <Application>Microsoft Office PowerPoint</Application>
  <PresentationFormat>Apresentação no Ecrã (4:3)</PresentationFormat>
  <Paragraphs>397</Paragraphs>
  <Slides>31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31</vt:i4>
      </vt:variant>
    </vt:vector>
  </HeadingPairs>
  <TitlesOfParts>
    <vt:vector size="44" baseType="lpstr">
      <vt:lpstr>Aharoni</vt:lpstr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Wingdings 3</vt:lpstr>
      <vt:lpstr>1_Modelo de apresentação predefinido</vt:lpstr>
      <vt:lpstr>9_Modelo de apresentação predefinido</vt:lpstr>
      <vt:lpstr>10_Modelo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 P- Quando comemos deste pão            e bebemos deste cálice,             anunciamos, Senhor, a Vossa morte,            esperando a Vossa vinda gloriosa.      (3ª) S- Mistério da fé para a salvação do mundo!       P- Glória a Vós que morrestes na cruz             e agora viveis para sempre.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1683</cp:revision>
  <dcterms:created xsi:type="dcterms:W3CDTF">2006-05-02T09:35:59Z</dcterms:created>
  <dcterms:modified xsi:type="dcterms:W3CDTF">2015-01-26T18:50:52Z</dcterms:modified>
</cp:coreProperties>
</file>