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89042" r:id="rId5"/>
    <p:sldMasterId id="2147489055" r:id="rId6"/>
    <p:sldMasterId id="2147489068" r:id="rId7"/>
    <p:sldMasterId id="2147489081" r:id="rId8"/>
    <p:sldMasterId id="2147489094" r:id="rId9"/>
    <p:sldMasterId id="2147489107" r:id="rId10"/>
  </p:sldMasterIdLst>
  <p:notesMasterIdLst>
    <p:notesMasterId r:id="rId42"/>
  </p:notesMasterIdLst>
  <p:sldIdLst>
    <p:sldId id="372" r:id="rId11"/>
    <p:sldId id="281" r:id="rId12"/>
    <p:sldId id="371" r:id="rId13"/>
    <p:sldId id="353" r:id="rId14"/>
    <p:sldId id="382" r:id="rId15"/>
    <p:sldId id="308" r:id="rId16"/>
    <p:sldId id="390" r:id="rId17"/>
    <p:sldId id="373" r:id="rId18"/>
    <p:sldId id="387" r:id="rId19"/>
    <p:sldId id="388" r:id="rId20"/>
    <p:sldId id="363" r:id="rId21"/>
    <p:sldId id="374" r:id="rId22"/>
    <p:sldId id="377" r:id="rId23"/>
    <p:sldId id="379" r:id="rId24"/>
    <p:sldId id="307" r:id="rId25"/>
    <p:sldId id="335" r:id="rId26"/>
    <p:sldId id="391" r:id="rId27"/>
    <p:sldId id="342" r:id="rId28"/>
    <p:sldId id="383" r:id="rId29"/>
    <p:sldId id="384" r:id="rId30"/>
    <p:sldId id="392" r:id="rId31"/>
    <p:sldId id="393" r:id="rId32"/>
    <p:sldId id="394" r:id="rId33"/>
    <p:sldId id="385" r:id="rId34"/>
    <p:sldId id="395" r:id="rId35"/>
    <p:sldId id="345" r:id="rId36"/>
    <p:sldId id="389" r:id="rId37"/>
    <p:sldId id="378" r:id="rId38"/>
    <p:sldId id="380" r:id="rId39"/>
    <p:sldId id="296" r:id="rId40"/>
    <p:sldId id="396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6" autoAdjust="0"/>
    <p:restoredTop sz="94628" autoAdjust="0"/>
  </p:normalViewPr>
  <p:slideViewPr>
    <p:cSldViewPr>
      <p:cViewPr varScale="1">
        <p:scale>
          <a:sx n="95" d="100"/>
          <a:sy n="95" d="100"/>
        </p:scale>
        <p:origin x="7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9D535E0-57BB-429D-87C6-5A86B19D99E9}" type="datetimeFigureOut">
              <a:rPr lang="pt-PT"/>
              <a:pPr>
                <a:defRPr/>
              </a:pPr>
              <a:t>19/11/2014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E0DFE4-D3DA-424E-8D08-2C20B94EA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372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B92ECA7-D485-4CF7-B9D3-90F8CB642C36}" type="slidenum">
              <a:rPr lang="pt-PT" sz="1200" smtClean="0"/>
              <a:pPr algn="r" eaLnBrk="1" hangingPunct="1">
                <a:defRPr/>
              </a:pPr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13768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DE733A8-A11C-4A39-B121-A2A8270B24E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07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E976C-175F-4304-8F22-E23DB187B2AA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409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4DD0E7-E44E-4219-9C94-A787BC468136}" type="slidenum">
              <a:rPr lang="pt-PT" smtClean="0"/>
              <a:pPr>
                <a:defRPr/>
              </a:pPr>
              <a:t>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891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2C003B3-76D7-45A4-829F-AAB8476B118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33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A9C94DF-C007-4C34-A200-627C1A1183F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11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49D2107-AD0F-46DA-B80B-47D805100262}" type="slidenum">
              <a:rPr lang="pt-PT" sz="1200" smtClean="0"/>
              <a:pPr algn="r" eaLnBrk="1" hangingPunct="1">
                <a:defRPr/>
              </a:pPr>
              <a:t>30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898985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DE733A8-A11C-4A39-B121-A2A8270B24E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8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2A452-223F-4EEF-860F-EC873D49AE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036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925C6-DE05-4C03-8CDF-D07031461F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109670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830007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76453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09543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061436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37861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28519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865918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54742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81923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105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CFFD4-2FA8-4DBD-A30D-F5D9C0B99D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57751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5669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5283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34370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9646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8318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8334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82690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31957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6212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96875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16737-D7E6-47C2-B457-6F20CE200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48644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0961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830D2B-166D-4033-8D82-E1EAB37AF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060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9160C-663A-4F27-89A1-0064DF8218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051037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E17B7-C170-42EC-B475-58A941FD4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75509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12E7B4-16A5-451F-8EA5-B6531BC40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5035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923923-AA05-4AEF-9C4F-C7581267D0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020515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DC4B51-FD4D-4F9C-9AC6-C48A09D2E1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1754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0FECB1-094F-44E0-BFE1-C186F00F93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05461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76BC9-F4D7-433F-91B8-36405DF6E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7504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4B936E-4461-45FC-A306-0B032332FE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790447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9C3327-954B-46AC-A287-7A06074ECC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939115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F02440-BE59-4345-A5BB-CFFC012382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466131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7029AD-FB59-4848-8BEC-25A0AA2F1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9341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6B1F36-1057-488D-9591-AD4B21F956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29987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47BA73-EEB1-416A-A203-54FA1A95F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738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44765-D7F1-45C1-9420-B7910FC00C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37693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99C55C-2B7D-4DAD-AB23-141786F3E9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17490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1ACAD-9EFD-409A-8B2F-4E33E24F4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170683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B9F103-359B-41D3-9F81-9D872887BC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3870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4874E-736F-40F4-9ACF-35F213D3F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5656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1AA4C2-4450-4D67-9D36-164E7E598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002368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7B8112-FBEB-4788-ACA2-99EA679360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37891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592A3D-EAD0-43A2-9FF3-36D7CFE585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10222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AE1B00-0363-4988-A502-0BE4B9DFA6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91117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211C2F-5B01-4852-8FFC-F0CB47828C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29600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5FAC34-EB81-4F36-B9CC-2B97916EE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587448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7990-6DCF-45FF-91CD-C6293763D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843959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6803C-761D-4F45-809F-5502B7F4C3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43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BD4F30-207A-4560-B662-E7F4329280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68180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3D5810-9059-4F1A-8E5A-A8824A902C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707448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3558B-6012-49D6-AACB-3B596CB67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17328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9B1543-8C15-4208-B5FA-4185A75FB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355836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9F7777-2E8A-4986-AD0F-207533335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426016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DEB1AA-4BB0-495B-821E-E79D8D85CE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42809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103A66-F012-4511-9E59-49B2984216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729066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353CFF-144C-44FC-8355-ACF688673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258409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66A92B-B257-4AFB-8F0A-ACA14D95C4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72297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492DFD-3AA1-44BD-BD42-58C17C44EC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901559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368B17-27AD-489E-8B64-10BEC3094C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087100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456B16-EB7F-4122-9080-00E092F14E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21891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4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3F47-F71D-4446-A61D-218B24BB7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2797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872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1104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0584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4600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9302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6087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8135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7741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0055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89309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D3AAE-8D89-4F59-80E7-457605A3DF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39520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44901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058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0153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9288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5846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74468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5240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3750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2050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5602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0BD46-B5F4-4D0D-853F-EE33061BC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019724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65610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58714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06294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42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3846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061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8231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100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5036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7694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B71D0-CAFA-4961-8F1F-03C2AC4B43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055092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19018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84340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9714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876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2901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022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6461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9479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3854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298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59925-78A8-4EDC-9F8C-368046AAA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66718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1499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00985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6798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077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5031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2531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1688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8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50261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50353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B08FF6-C6B0-48EB-BD05-E9023E07D9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93" r:id="rId1"/>
    <p:sldLayoutId id="2147488982" r:id="rId2"/>
    <p:sldLayoutId id="2147488983" r:id="rId3"/>
    <p:sldLayoutId id="2147488984" r:id="rId4"/>
    <p:sldLayoutId id="2147488985" r:id="rId5"/>
    <p:sldLayoutId id="2147488986" r:id="rId6"/>
    <p:sldLayoutId id="2147488987" r:id="rId7"/>
    <p:sldLayoutId id="2147488988" r:id="rId8"/>
    <p:sldLayoutId id="2147488989" r:id="rId9"/>
    <p:sldLayoutId id="2147488990" r:id="rId10"/>
    <p:sldLayoutId id="2147488991" r:id="rId11"/>
    <p:sldLayoutId id="21474889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4212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108" r:id="rId1"/>
    <p:sldLayoutId id="2147489109" r:id="rId2"/>
    <p:sldLayoutId id="2147489110" r:id="rId3"/>
    <p:sldLayoutId id="2147489111" r:id="rId4"/>
    <p:sldLayoutId id="2147489112" r:id="rId5"/>
    <p:sldLayoutId id="2147489113" r:id="rId6"/>
    <p:sldLayoutId id="2147489114" r:id="rId7"/>
    <p:sldLayoutId id="2147489115" r:id="rId8"/>
    <p:sldLayoutId id="2147489116" r:id="rId9"/>
    <p:sldLayoutId id="2147489117" r:id="rId10"/>
    <p:sldLayoutId id="2147489118" r:id="rId11"/>
    <p:sldLayoutId id="21474891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3BC457-62AD-46E9-84C8-1DC39E6074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06" r:id="rId1"/>
    <p:sldLayoutId id="2147489007" r:id="rId2"/>
    <p:sldLayoutId id="2147489008" r:id="rId3"/>
    <p:sldLayoutId id="2147489009" r:id="rId4"/>
    <p:sldLayoutId id="2147489010" r:id="rId5"/>
    <p:sldLayoutId id="2147489011" r:id="rId6"/>
    <p:sldLayoutId id="2147489012" r:id="rId7"/>
    <p:sldLayoutId id="2147489013" r:id="rId8"/>
    <p:sldLayoutId id="2147489014" r:id="rId9"/>
    <p:sldLayoutId id="2147489015" r:id="rId10"/>
    <p:sldLayoutId id="2147489016" r:id="rId11"/>
    <p:sldLayoutId id="21474890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1654E4-3973-4901-ADFA-FC5C78542C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18" r:id="rId1"/>
    <p:sldLayoutId id="2147489019" r:id="rId2"/>
    <p:sldLayoutId id="2147489020" r:id="rId3"/>
    <p:sldLayoutId id="2147489021" r:id="rId4"/>
    <p:sldLayoutId id="2147489022" r:id="rId5"/>
    <p:sldLayoutId id="2147489023" r:id="rId6"/>
    <p:sldLayoutId id="2147489024" r:id="rId7"/>
    <p:sldLayoutId id="2147489025" r:id="rId8"/>
    <p:sldLayoutId id="2147489026" r:id="rId9"/>
    <p:sldLayoutId id="2147489027" r:id="rId10"/>
    <p:sldLayoutId id="2147489028" r:id="rId11"/>
    <p:sldLayoutId id="2147489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BE8F85-E442-4D67-A6C8-F7820DFCC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030" r:id="rId1"/>
    <p:sldLayoutId id="2147489031" r:id="rId2"/>
    <p:sldLayoutId id="2147489032" r:id="rId3"/>
    <p:sldLayoutId id="2147489033" r:id="rId4"/>
    <p:sldLayoutId id="2147489034" r:id="rId5"/>
    <p:sldLayoutId id="2147489035" r:id="rId6"/>
    <p:sldLayoutId id="2147489036" r:id="rId7"/>
    <p:sldLayoutId id="2147489037" r:id="rId8"/>
    <p:sldLayoutId id="2147489038" r:id="rId9"/>
    <p:sldLayoutId id="2147489039" r:id="rId10"/>
    <p:sldLayoutId id="2147489040" r:id="rId11"/>
    <p:sldLayoutId id="21474890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01766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43" r:id="rId1"/>
    <p:sldLayoutId id="2147489044" r:id="rId2"/>
    <p:sldLayoutId id="2147489045" r:id="rId3"/>
    <p:sldLayoutId id="2147489046" r:id="rId4"/>
    <p:sldLayoutId id="2147489047" r:id="rId5"/>
    <p:sldLayoutId id="2147489048" r:id="rId6"/>
    <p:sldLayoutId id="2147489049" r:id="rId7"/>
    <p:sldLayoutId id="2147489050" r:id="rId8"/>
    <p:sldLayoutId id="2147489051" r:id="rId9"/>
    <p:sldLayoutId id="2147489052" r:id="rId10"/>
    <p:sldLayoutId id="2147489053" r:id="rId11"/>
    <p:sldLayoutId id="21474890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58722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56" r:id="rId1"/>
    <p:sldLayoutId id="2147489057" r:id="rId2"/>
    <p:sldLayoutId id="2147489058" r:id="rId3"/>
    <p:sldLayoutId id="2147489059" r:id="rId4"/>
    <p:sldLayoutId id="2147489060" r:id="rId5"/>
    <p:sldLayoutId id="2147489061" r:id="rId6"/>
    <p:sldLayoutId id="2147489062" r:id="rId7"/>
    <p:sldLayoutId id="2147489063" r:id="rId8"/>
    <p:sldLayoutId id="2147489064" r:id="rId9"/>
    <p:sldLayoutId id="2147489065" r:id="rId10"/>
    <p:sldLayoutId id="2147489066" r:id="rId11"/>
    <p:sldLayoutId id="21474890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  <a:cs typeface="Arial" panose="020B0604020202020204" pitchFamily="34" charset="0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874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69" r:id="rId1"/>
    <p:sldLayoutId id="2147489070" r:id="rId2"/>
    <p:sldLayoutId id="2147489071" r:id="rId3"/>
    <p:sldLayoutId id="2147489072" r:id="rId4"/>
    <p:sldLayoutId id="2147489073" r:id="rId5"/>
    <p:sldLayoutId id="2147489074" r:id="rId6"/>
    <p:sldLayoutId id="2147489075" r:id="rId7"/>
    <p:sldLayoutId id="2147489076" r:id="rId8"/>
    <p:sldLayoutId id="2147489077" r:id="rId9"/>
    <p:sldLayoutId id="2147489078" r:id="rId10"/>
    <p:sldLayoutId id="2147489079" r:id="rId11"/>
    <p:sldLayoutId id="21474890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4155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82" r:id="rId1"/>
    <p:sldLayoutId id="2147489083" r:id="rId2"/>
    <p:sldLayoutId id="2147489084" r:id="rId3"/>
    <p:sldLayoutId id="2147489085" r:id="rId4"/>
    <p:sldLayoutId id="2147489086" r:id="rId5"/>
    <p:sldLayoutId id="2147489087" r:id="rId6"/>
    <p:sldLayoutId id="2147489088" r:id="rId7"/>
    <p:sldLayoutId id="2147489089" r:id="rId8"/>
    <p:sldLayoutId id="2147489090" r:id="rId9"/>
    <p:sldLayoutId id="2147489091" r:id="rId10"/>
    <p:sldLayoutId id="2147489092" r:id="rId11"/>
    <p:sldLayoutId id="21474890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69779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095" r:id="rId1"/>
    <p:sldLayoutId id="2147489096" r:id="rId2"/>
    <p:sldLayoutId id="2147489097" r:id="rId3"/>
    <p:sldLayoutId id="2147489098" r:id="rId4"/>
    <p:sldLayoutId id="2147489099" r:id="rId5"/>
    <p:sldLayoutId id="2147489100" r:id="rId6"/>
    <p:sldLayoutId id="2147489101" r:id="rId7"/>
    <p:sldLayoutId id="2147489102" r:id="rId8"/>
    <p:sldLayoutId id="2147489103" r:id="rId9"/>
    <p:sldLayoutId id="2147489104" r:id="rId10"/>
    <p:sldLayoutId id="2147489105" r:id="rId11"/>
    <p:sldLayoutId id="21474891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2" name="Seta para baixo 10"/>
          <p:cNvSpPr>
            <a:spLocks noChangeArrowheads="1"/>
          </p:cNvSpPr>
          <p:nvPr/>
        </p:nvSpPr>
        <p:spPr bwMode="auto">
          <a:xfrm rot="10800000" flipV="1">
            <a:off x="7073900" y="5881688"/>
            <a:ext cx="234950" cy="338137"/>
          </a:xfrm>
          <a:prstGeom prst="downArrow">
            <a:avLst>
              <a:gd name="adj1" fmla="val 52954"/>
              <a:gd name="adj2" fmla="val 5722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08038" y="1649413"/>
            <a:ext cx="772477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Diz a Escritura: «Acreditei; por isso falei».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este mesmo espírito de fé,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nós acreditamos, e por isso falamos,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sabendo que Aquele que ressuscitou o Senhor Jesus também nos há de ressuscitar com Jesus e nos levará convosco para junto d’Ele. Tudo isto é por vossa causa,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 uma graça mais abundante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multiplique as ações de graças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um maior número de cristãos,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glória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isso, não desanimamos.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Ainda que em nós o homem exterior se vá arruinando,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interior vai-se renovando de dia para dia.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91680" y="1180514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6656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08813" y="6092825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/>
          </a:p>
        </p:txBody>
      </p:sp>
      <p:sp>
        <p:nvSpPr>
          <p:cNvPr id="66568" name="Seta para baixo 10"/>
          <p:cNvSpPr>
            <a:spLocks noChangeArrowheads="1"/>
          </p:cNvSpPr>
          <p:nvPr/>
        </p:nvSpPr>
        <p:spPr bwMode="auto">
          <a:xfrm rot="10800000" flipV="1">
            <a:off x="6208713" y="1146175"/>
            <a:ext cx="234950" cy="338138"/>
          </a:xfrm>
          <a:prstGeom prst="downArrow">
            <a:avLst>
              <a:gd name="adj1" fmla="val 52954"/>
              <a:gd name="adj2" fmla="val 5722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81075" y="1659036"/>
            <a:ext cx="716915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ligeira aflição dum momento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prepara-nos, para além de toda e qualquer medida,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peso eterno de glória.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olhamos para as coisas visíveis,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olhamos para as invisíveis: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coisas visíveis são passageiras,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passo que as invisíveis são eternas.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Bem sabemos que, se esta tenda,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é a nossa morada terrestre, for desfeita,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recebemos nos Céus uma habitação eterna,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é obra de Deus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é feita pela mão dos homens”.     (2 Cor 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146174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30227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3" descr="http://www.caiofabio.net/Arquivo/Image/originalgra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844675"/>
            <a:ext cx="4489450" cy="3744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6840537" cy="4176713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príncipe deste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vai ser expulso, 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diz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Senhor;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quando Eu for </a:t>
            </a:r>
            <a:endParaRPr lang="pt-PT" sz="44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elevado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terra, </a:t>
            </a:r>
            <a:endParaRPr lang="pt-PT" sz="44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atrairei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a Mim.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73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8614" name="Seta para baixo 10"/>
          <p:cNvSpPr>
            <a:spLocks noChangeArrowheads="1"/>
          </p:cNvSpPr>
          <p:nvPr/>
        </p:nvSpPr>
        <p:spPr bwMode="auto">
          <a:xfrm rot="10800000" flipV="1">
            <a:off x="7956550" y="5970588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20713" y="1293813"/>
            <a:ext cx="81359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Jesus chegou a casa com os seus discípulos. E de novo acorreu tanta gente,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eles nem sequer podiam comer. Ao saberem disto,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parentes de Jesus puseram-se a caminho para O deter, pois diziam: «Está fora de Si». Os escribas que tinham descido de Jerusalém diziam: «Está possesso de Belzebu», e ainda: «É pelo chefe dos demónios que Ele expulsa os demónios». Mas Jesus chamou-os e começou a falar-lhes em parábolas: «Como pode Satanás expulsar Satanás? Se um reino estiver dividido contra si mesmo, tal reino não pode aguentar-se. E se uma casa estiver dividida contra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si mesma, essa casa não pode durar. Portanto, se Satanás se levanta contra si mesmo e se divide, não pode subsistir: está perdido. Ninguém pode entrar em casa de um homem forte e roubar-lhe os bens, sem primeiro o amarrar: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só então poderá saquear a casa.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8076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8" name="Seta para baixo 10"/>
          <p:cNvSpPr>
            <a:spLocks noChangeArrowheads="1"/>
          </p:cNvSpPr>
          <p:nvPr/>
        </p:nvSpPr>
        <p:spPr bwMode="auto">
          <a:xfrm rot="10800000" flipV="1">
            <a:off x="6542088" y="1138238"/>
            <a:ext cx="236537" cy="338137"/>
          </a:xfrm>
          <a:prstGeom prst="downArrow">
            <a:avLst>
              <a:gd name="adj1" fmla="val 52954"/>
              <a:gd name="adj2" fmla="val 5683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20725" y="1292225"/>
            <a:ext cx="817245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verdade vos digo: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será perdoado aos filhos dos homens: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pecados e blasfémias que tiverem proferido;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blasfemar contra o Espírito Santo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nunca terá perdão: será réu de pecado para sempre». Referia-Se aos que diziam: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«Está possesso dum espírito impuro».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Entretanto, chegaram sua Mãe e seus irmãos,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que, ficando fora, O mandaram chamar.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multidão estava sentada em volta d’Ele,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Lhe disseram: «Tua Mãe e teus irmãos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estão lá fora à tua procura». Mas Jesus respondeu-lhes: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é minha Mãe e meus irmãos?».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olhando para aqueles que estavam à sua volta, disse: «Eis minha Mãe e meus irmãos. Quem fizer a vontade de Deus esse é meu irmão, minha irmã e minha Mãe»”.   (Mc 3)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8076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3" name="WordArt 11"/>
          <p:cNvSpPr>
            <a:spLocks noChangeArrowheads="1" noChangeShapeType="1" noTextEdit="1"/>
          </p:cNvSpPr>
          <p:nvPr/>
        </p:nvSpPr>
        <p:spPr bwMode="auto">
          <a:xfrm>
            <a:off x="1835696" y="5489208"/>
            <a:ext cx="64087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PAI, POR JESUS,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LIVRA-NOS DE TODO O MAL!</a:t>
            </a: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844675"/>
            <a:ext cx="8280400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Oramos… a Jesus Cristo, que foi o enviado pelo Pai para nos libertar da prisão em que estávamos acorrentados pela nossa rebeldia original.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agora queremos pedir ao Pai que continue a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livrar-nos do mal que nos persegue no mundo: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das injustiças e das guerras que alastram no mundo…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de todas as forças do mal que agem através dos maus…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das sirenes do mal que tentam arrastar os jovens…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de todos os males que rodeiam as comunidades cristãs 	e podem penetrar nelas de maneira disfarçada...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6141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1" descr="https://encrypted-tbn1.google.com/images?q=tbn:ANd9GcR8U14uDLnimMZgZKn4_7IeCRD4RMms4EAPaxU27qItdDsWCrE4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8" y="3430588"/>
            <a:ext cx="3871912" cy="2668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3" descr="http://3.bp.blogspot.com/_OvGU9iK6mLQ/TRM-c5_1qvI/AAAAAAAAAA4/vAKvORIVKrQ/s1600/cora%25C3%25A7%25C3%25A3o+na+m%25C3%25A3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2205038"/>
            <a:ext cx="2054225" cy="224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37423" y="1095672"/>
            <a:ext cx="2124000" cy="756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09600" y="1340768"/>
            <a:ext cx="8404225" cy="5254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A Ti, meu Deus, elevo o meu coração;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elevo as minhas mãos, meu olhar, minha voz!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Ti, meu Deus, eu quero oferecer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meus passos e meu viver,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meus caminhos, meu sofrer.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TUA TERNURA, SENHOR, VEM ABRAÇAR-ME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A TUA BONDADE INFINITA VEM PERDOAR-ME.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SER O TEU SEGUIDOR E DAR-TE O MEU CORAÇÃO;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QUERO SENTIR O CALOR DAS TUAS MÃOS!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A Ti, meu Deus, que és bom e que tens amor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pobre e ao sofredor, vou servir e esperar.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Ti, Senhor, humildes se alegrarão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cantando a nova canção de esperança e de paz.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48991" y="609738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396979" y="1058569"/>
            <a:ext cx="2320449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4797" y="615095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10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395537" y="3473450"/>
            <a:ext cx="6337052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Para os que não são da </a:t>
            </a:r>
            <a:r>
              <a:rPr lang="pt-PT" sz="2200" i="1" baseline="0" dirty="0" smtClean="0">
                <a:latin typeface="Arial" charset="0"/>
              </a:rPr>
              <a:t>‘Sua Família’</a:t>
            </a:r>
            <a:r>
              <a:rPr lang="pt-PT" sz="2200" baseline="0" dirty="0" smtClean="0">
                <a:latin typeface="Arial" charset="0"/>
              </a:rPr>
              <a:t>, </a:t>
            </a:r>
            <a:r>
              <a:rPr lang="pt-PT" sz="2200" baseline="0" dirty="0">
                <a:latin typeface="Arial" charset="0"/>
              </a:rPr>
              <a:t>Jesus está </a:t>
            </a:r>
            <a:r>
              <a:rPr lang="pt-PT" sz="2200" i="1" baseline="0" dirty="0">
                <a:latin typeface="Arial" charset="0"/>
              </a:rPr>
              <a:t>“fora de Si” </a:t>
            </a:r>
            <a:r>
              <a:rPr lang="pt-PT" sz="2200" baseline="0" dirty="0" smtClean="0">
                <a:latin typeface="Arial" charset="0"/>
              </a:rPr>
              <a:t>(!?) </a:t>
            </a:r>
            <a:r>
              <a:rPr lang="pt-PT" sz="2200" baseline="0" dirty="0">
                <a:latin typeface="Arial" charset="0"/>
              </a:rPr>
              <a:t>... </a:t>
            </a:r>
            <a:r>
              <a:rPr lang="pt-PT" sz="2200" b="0" i="1" baseline="0" dirty="0" smtClean="0">
                <a:latin typeface="Arial" charset="0"/>
              </a:rPr>
              <a:t>[ 3ªL./ Evang.</a:t>
            </a:r>
            <a:r>
              <a:rPr lang="pt-PT" sz="2200" b="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Mc 3 </a:t>
            </a:r>
            <a:r>
              <a:rPr lang="pt-PT" sz="2200" b="0" i="1" baseline="0" dirty="0" smtClean="0">
                <a:latin typeface="Arial" charset="0"/>
              </a:rPr>
              <a:t>]</a:t>
            </a:r>
            <a:r>
              <a:rPr lang="pt-PT" sz="2200" baseline="0" dirty="0" smtClean="0">
                <a:latin typeface="Arial" charset="0"/>
              </a:rPr>
              <a:t> </a:t>
            </a:r>
            <a:endParaRPr lang="pt-PT" sz="22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Ao aceitarmos </a:t>
            </a:r>
            <a:r>
              <a:rPr lang="pt-PT" sz="2200" i="1" baseline="0" dirty="0">
                <a:latin typeface="Arial" charset="0"/>
              </a:rPr>
              <a:t>o mal, </a:t>
            </a:r>
            <a:r>
              <a:rPr lang="pt-PT" sz="2200" baseline="0" dirty="0">
                <a:latin typeface="Arial" charset="0"/>
              </a:rPr>
              <a:t>tudo se arruína. Ainda bem que Deus não desiste</a:t>
            </a:r>
            <a:r>
              <a:rPr lang="pt-PT" sz="2200" baseline="0" dirty="0" smtClean="0">
                <a:latin typeface="Arial" charset="0"/>
              </a:rPr>
              <a:t>!... </a:t>
            </a:r>
            <a:r>
              <a:rPr lang="pt-PT" sz="2200" b="0" i="1" baseline="0" dirty="0" smtClean="0">
                <a:latin typeface="Arial" charset="0"/>
              </a:rPr>
              <a:t>[ 1ª 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Gn </a:t>
            </a:r>
            <a:r>
              <a:rPr lang="pt-PT" sz="2200" baseline="0" dirty="0" smtClean="0">
                <a:latin typeface="Arial" charset="0"/>
              </a:rPr>
              <a:t>3 </a:t>
            </a:r>
            <a:r>
              <a:rPr lang="pt-PT" sz="2200" b="0" i="1" baseline="0" dirty="0" smtClean="0">
                <a:latin typeface="Arial" charset="0"/>
              </a:rPr>
              <a:t>]</a:t>
            </a:r>
            <a:endParaRPr lang="pt-PT" sz="22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As aflições (</a:t>
            </a:r>
            <a:r>
              <a:rPr lang="pt-PT" sz="2200" i="1" baseline="0" dirty="0">
                <a:latin typeface="Arial" charset="0"/>
              </a:rPr>
              <a:t>ligeiras</a:t>
            </a:r>
            <a:r>
              <a:rPr lang="pt-PT" sz="2200" baseline="0" dirty="0">
                <a:latin typeface="Arial" charset="0"/>
              </a:rPr>
              <a:t>) do presente trazem </a:t>
            </a:r>
            <a:r>
              <a:rPr lang="pt-PT" sz="2200" i="1" baseline="0" dirty="0">
                <a:latin typeface="Arial" charset="0"/>
              </a:rPr>
              <a:t>o peso </a:t>
            </a:r>
            <a:r>
              <a:rPr lang="pt-PT" sz="2200" baseline="0" dirty="0">
                <a:latin typeface="Arial" charset="0"/>
              </a:rPr>
              <a:t>da Glória Eterna</a:t>
            </a:r>
            <a:r>
              <a:rPr lang="pt-PT" sz="2200" i="1" baseline="0" dirty="0">
                <a:latin typeface="Arial" charset="0"/>
              </a:rPr>
              <a:t>..</a:t>
            </a:r>
            <a:r>
              <a:rPr lang="pt-PT" sz="2200" baseline="0" dirty="0">
                <a:latin typeface="Arial" charset="0"/>
              </a:rPr>
              <a:t>. </a:t>
            </a:r>
            <a:r>
              <a:rPr lang="pt-PT" sz="2200" b="0" i="1" baseline="0" dirty="0">
                <a:latin typeface="Arial" charset="0"/>
              </a:rPr>
              <a:t>[ 2ª </a:t>
            </a:r>
            <a:r>
              <a:rPr lang="pt-PT" sz="2200" b="0" i="1" baseline="0" dirty="0" smtClean="0">
                <a:latin typeface="Arial" charset="0"/>
              </a:rPr>
              <a:t>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2 Cor 4 </a:t>
            </a:r>
            <a:r>
              <a:rPr lang="pt-PT" sz="22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201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174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612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602190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panose="020B0604020202020204" pitchFamily="34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panose="020B0604020202020204" pitchFamily="34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panose="020B0604020202020204" pitchFamily="34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panose="020B0604020202020204" pitchFamily="34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629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4.bp.blogspot.com/-izoD_qggNKE/T3t3iF7i4EI/AAAAAAAABI4/aVULChQOvNQ/s1600/vestigios+e+Fato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84313"/>
            <a:ext cx="4840287" cy="3563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819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23113" y="585152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23875" y="2133600"/>
            <a:ext cx="7380288" cy="3549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FIZER A VONTADE DE MEU PAI,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ESSE É MEU IRMÃO, MINHA IRMÃ E MINHA MÃE.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ESSE É MEU IRMÃO, MINHA IRMÃ E MINHA MÃE!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Não quisestes sacrifícios nem vítimas.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Então Eu disse: “Eis-me aqui, ó Deus,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para fazer a Vossa Vontade”.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“Eis aqui a escrava do Senhor,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faça-se em mim segundo a vossa Palavra”.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www.evangelhoanimado.net/wp-content/uploads/2010/11/irmaos-de-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13" y="1700213"/>
            <a:ext cx="3887787" cy="4535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8295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11255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38175" y="2109788"/>
            <a:ext cx="8156575" cy="3551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FIZER A VONTADE DE MEU PAI,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ESSE É MEU IRMÃO, MINHA IRMÃ E MINHA MÃE.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ESSE É MEU IRMÃO, MINHA IRMÃ E MINHA MÃE!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Nem todo o que me diz: “Senhor, Senhor!”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entrará no Reino dos Céus,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o que faz a Vontade de meu Pai que está nos Céus.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Felizes os que ouvem a palavra de Deus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 põem em prática.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619250" y="5229225"/>
            <a:ext cx="68405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SOMOS A TUA FAMÍLIA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 FIZERMOS A VONTADE DO PAI!</a:t>
            </a: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6888" y="1843088"/>
            <a:ext cx="8107362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Talvez em todo o tempo que dura esta vida terrena,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sejamos capazes de compreender o que significa pertencermos à Família de Deus. Só na medida em que consigamos fazer a Vontade do Pai o entenderemos.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Tanta coisa fez Jesus para que isto aconteça: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vem ao nosso encontro e sela uma aliança salvadora...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para tal, aceitou o caminho difícil da cruz e da morte...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conseguiu associar-nos à Sua morte e ressurreição...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edificou a Sua Igreja, que somos todos os redimidos...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9" descr="http://4.bp.blogspot.com/-RsV0YFOmwyc/T0AXkllTi6I/AAAAAAAAAXk/ivspoGSO8z4/s320/familia%2Bde%2B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39479"/>
            <a:ext cx="4130445" cy="3097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600" y="2151335"/>
            <a:ext cx="6142037" cy="3903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SANTO,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TEMPLO DE DEUS É SANTO.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VÓS SOIS ESSE TEMPLO.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5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6" descr="http://www.escudodafe.com.br/Historia_arquivos/image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8" y="4328407"/>
            <a:ext cx="2926943" cy="2196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4" descr="http://flavio.blogg.se/images/2008/b16kids-746851_162298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13" y="404813"/>
            <a:ext cx="23907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115185"/>
            <a:ext cx="1895649" cy="2410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3" name="Picture 17" descr="https://encrypted-tbn2.google.com/images?q=tbn:ANd9GcRnnH2t5LGdz1fOYFJ5mUXH-wr4n-T4yX7t3ytRK038PHwZgq1LF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404813"/>
            <a:ext cx="1790700" cy="25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5" descr="http://farm4.static.flickr.com/3270/2490886454_115447338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88" y="459482"/>
            <a:ext cx="3181350" cy="2390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3" descr="http://www.caiofabio.net/Arquivo/Image/originalgrac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949" y="3577445"/>
            <a:ext cx="3535189" cy="2947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6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7" name="AutoShape 21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" name="Rectângulo 8"/>
          <p:cNvSpPr/>
          <p:nvPr/>
        </p:nvSpPr>
        <p:spPr>
          <a:xfrm rot="21261131">
            <a:off x="303320" y="1993698"/>
            <a:ext cx="8772784" cy="255454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Apesar da nossa tendência para o mal, Deus Pai, por Jesus Cristo, faz, de todos nós, a Sua Família… </a:t>
            </a: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porém</a:t>
            </a: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, através das aflições atuais!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8" descr="https://encrypted-tbn0.google.com/images?q=tbn:ANd9GcSsxPZ_qEpSGUV7s5TnhGjOEaQIoIIfftd7z8NTaq7343P1At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3489325" cy="4395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39593" y="1052736"/>
            <a:ext cx="248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87450" y="1411288"/>
            <a:ext cx="7272338" cy="4610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Mãe, Tu és minha ermida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abandonado na vida vou!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Quero levar Teu amor: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juntos daremos ao mundo calor!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AVE, MARIA, CHEIA DE GRAÇA,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 SENHOR É CONTIGO,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CONTIGO, MÃE!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Quero abrir uma estrada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 dois sentidos de Fé e de Esperança!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Quero sorrir à vida,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gritar ao mundo: Tu és minha Mãe!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6" descr="http://www.escudodafe.com.br/Historia_arquivos/image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8" y="4328407"/>
            <a:ext cx="2926943" cy="2196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4" descr="http://flavio.blogg.se/images/2008/b16kids-746851_162298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13" y="404813"/>
            <a:ext cx="23907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4115185"/>
            <a:ext cx="1895649" cy="2410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3" name="Picture 17" descr="https://encrypted-tbn2.google.com/images?q=tbn:ANd9GcRnnH2t5LGdz1fOYFJ5mUXH-wr4n-T4yX7t3ytRK038PHwZgq1LF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404813"/>
            <a:ext cx="1790700" cy="25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5" descr="http://farm4.static.flickr.com/3270/2490886454_115447338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88" y="459482"/>
            <a:ext cx="3181350" cy="2390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3" descr="http://www.caiofabio.net/Arquivo/Image/originalgrac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949" y="3577445"/>
            <a:ext cx="3535189" cy="2947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80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1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2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3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4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5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6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7" name="AutoShape 21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0" name="Rectângulo 8"/>
          <p:cNvSpPr/>
          <p:nvPr/>
        </p:nvSpPr>
        <p:spPr>
          <a:xfrm rot="21261131">
            <a:off x="303320" y="1993698"/>
            <a:ext cx="8772784" cy="255454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Apesar da nossa tendência para o mal, Deus Pai, por Jesus Cristo, faz, de todos nós, a Sua Família… porém, através das aflições atuais!</a:t>
            </a: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61260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 descr="http://3.bp.blogspot.com/_m8Zw4BCY7Rc/Snm-6s_ZBAI/AAAAAAAAADc/jcuUM1sgY6U/S660/Santa+Maria+por+Fabr%C3%ADcio+Vieiro+-+18+Jun+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765175"/>
            <a:ext cx="3744912" cy="280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6" descr="https://encrypted-tbn2.google.com/images?q=tbn:ANd9GcRJ0eDXMcKLtm2gqj0PsfeXTM1oitW42rWZl96T4iNPxEBpYNvw6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171825"/>
            <a:ext cx="3744912" cy="284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1115616" y="1278561"/>
            <a:ext cx="5400675" cy="5002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Caminhamos para Ti,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Cidade do Senhor,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construindo neste mundo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Verdade e o Amor.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 ELEITO, POVO SANTO,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REUNIDO NO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PEREGRINO, AO ENCONTRO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CIDADE DO SENHOR!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Peregrinos, dando as mãos,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vai connosco Jesus Cristo: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 salva, Ele reina,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faz dos homens um só povo.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908719"/>
            <a:ext cx="2159595" cy="108041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20017563">
            <a:off x="436280" y="930895"/>
            <a:ext cx="2429379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520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6612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3494" name="Seta para baixo 10"/>
          <p:cNvSpPr>
            <a:spLocks noChangeArrowheads="1"/>
          </p:cNvSpPr>
          <p:nvPr/>
        </p:nvSpPr>
        <p:spPr bwMode="auto">
          <a:xfrm rot="10800000" flipV="1">
            <a:off x="7400925" y="5857875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71550" y="1557338"/>
            <a:ext cx="722153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 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estava nu, tive medo e escondi-me».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 «Quem te deu a conhecer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estavas nu? 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Adão respondeu: «A mulher que me destes por companheira deu-me do fruto da árvore e eu comi».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mulher respondeu: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07704" y="1074781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08921" y="5192706"/>
            <a:ext cx="7011551" cy="11663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JUNTO DO SENHOR, A MISERICÓRDIA.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JUNTO DO SENHOR, A ABUNDÂNCIA </a:t>
            </a:r>
            <a:endParaRPr lang="pt-PT" sz="3600" cap="all" baseline="0" dirty="0" smtClean="0">
              <a:solidFill>
                <a:srgbClr val="F8F8F8"/>
              </a:solidFill>
              <a:latin typeface="Arial Black" panose="020B0A04020102020204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DA REDENÇÃO</a:t>
            </a:r>
            <a:r>
              <a:rPr lang="pt-PT" sz="3600" b="0" cap="all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.</a:t>
            </a:r>
            <a:endParaRPr lang="pt-PT" sz="3600" b="0" cap="all" baseline="0" dirty="0">
              <a:solidFill>
                <a:srgbClr val="F8F8F8"/>
              </a:solidFill>
              <a:latin typeface="Arial Black" panose="020B0A04020102020204" pitchFamily="34" charset="0"/>
              <a:ea typeface="Times New Roman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20" name="Seta para baixo 10"/>
          <p:cNvSpPr>
            <a:spLocks noChangeArrowheads="1"/>
          </p:cNvSpPr>
          <p:nvPr/>
        </p:nvSpPr>
        <p:spPr bwMode="auto">
          <a:xfrm rot="10800000" flipV="1">
            <a:off x="6391275" y="1196975"/>
            <a:ext cx="234950" cy="338138"/>
          </a:xfrm>
          <a:prstGeom prst="downArrow">
            <a:avLst>
              <a:gd name="adj1" fmla="val 52954"/>
              <a:gd name="adj2" fmla="val 5722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125538" y="1619250"/>
            <a:ext cx="6778625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os animais selvagens.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Hás-de 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há de atingir-te na cabeça,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calcanhar»”.        (Gn 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80929" y="112250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479669">
            <a:off x="337816" y="5517387"/>
            <a:ext cx="1403066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18484</TotalTime>
  <Words>2036</Words>
  <Application>Microsoft Office PowerPoint</Application>
  <PresentationFormat>Apresentação no Ecrã (4:3)</PresentationFormat>
  <Paragraphs>352</Paragraphs>
  <Slides>31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31</vt:i4>
      </vt:variant>
    </vt:vector>
  </HeadingPairs>
  <TitlesOfParts>
    <vt:vector size="47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1328</cp:revision>
  <dcterms:created xsi:type="dcterms:W3CDTF">2006-05-02T09:35:59Z</dcterms:created>
  <dcterms:modified xsi:type="dcterms:W3CDTF">2014-11-19T11:44:10Z</dcterms:modified>
</cp:coreProperties>
</file>